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  <Override PartName="/ppt/media/media1.mov" ContentType="video/unknown"/>
  <Override PartName="/ppt/media/media2.mov" ContentType="video/unknown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  <p:sldId id="341" r:id="rId93"/>
    <p:sldId id="342" r:id="rId94"/>
    <p:sldId id="343" r:id="rId95"/>
    <p:sldId id="344" r:id="rId96"/>
    <p:sldId id="345" r:id="rId97"/>
    <p:sldId id="346" r:id="rId98"/>
    <p:sldId id="347" r:id="rId99"/>
    <p:sldId id="348" r:id="rId100"/>
    <p:sldId id="349" r:id="rId101"/>
    <p:sldId id="350" r:id="rId102"/>
    <p:sldId id="351" r:id="rId103"/>
    <p:sldId id="352" r:id="rId104"/>
    <p:sldId id="353" r:id="rId105"/>
    <p:sldId id="354" r:id="rId106"/>
    <p:sldId id="355" r:id="rId107"/>
    <p:sldId id="356" r:id="rId108"/>
    <p:sldId id="357" r:id="rId109"/>
    <p:sldId id="358" r:id="rId110"/>
    <p:sldId id="359" r:id="rId111"/>
    <p:sldId id="360" r:id="rId112"/>
    <p:sldId id="361" r:id="rId113"/>
    <p:sldId id="362" r:id="rId114"/>
    <p:sldId id="363" r:id="rId115"/>
    <p:sldId id="364" r:id="rId116"/>
    <p:sldId id="365" r:id="rId117"/>
    <p:sldId id="366" r:id="rId118"/>
    <p:sldId id="367" r:id="rId119"/>
    <p:sldId id="368" r:id="rId120"/>
    <p:sldId id="369" r:id="rId121"/>
    <p:sldId id="370" r:id="rId122"/>
    <p:sldId id="371" r:id="rId123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2">
            <a:lumOff val="21764"/>
          </a:schemeClr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2">
            <a:lumOff val="21764"/>
          </a:schemeClr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2">
            <a:lumOff val="21764"/>
          </a:schemeClr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2">
            <a:lumOff val="21764"/>
          </a:schemeClr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2">
            <a:lumOff val="21764"/>
          </a:schemeClr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2">
            <a:lumOff val="21764"/>
          </a:schemeClr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2">
            <a:lumOff val="21764"/>
          </a:schemeClr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2">
            <a:lumOff val="21764"/>
          </a:schemeClr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chemeClr val="accent2">
            <a:lumOff val="21764"/>
          </a:schemeClr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chemeClr val="accent2">
            <a:lumOff val="21764"/>
          </a:schemeClr>
        </a:fontRef>
        <a:schemeClr val="accent2">
          <a:lumOff val="21764"/>
        </a:schemeClr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chemeClr val="accent2">
            <a:lumOff val="21764"/>
          </a:schemeClr>
        </a:fontRef>
        <a:schemeClr val="accent2">
          <a:lumOff val="21764"/>
        </a:schemeClr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AE2CD"/>
          </a:solidFill>
        </a:fill>
      </a:tcStyle>
    </a:wholeTbl>
    <a:band2H>
      <a:tcTxStyle b="def" i="def"/>
      <a:tcStyle>
        <a:tcBdr/>
        <a:fill>
          <a:solidFill>
            <a:srgbClr val="FC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chemeClr val="accent2">
            <a:lumOff val="21764"/>
          </a:schemeClr>
        </a:fontRef>
        <a:schemeClr val="accent2">
          <a:lumOff val="21764"/>
        </a:schemeClr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CBCF"/>
          </a:solidFill>
        </a:fill>
      </a:tcStyle>
    </a:wholeTbl>
    <a:band2H>
      <a:tcTxStyle b="def" i="def"/>
      <a:tcStyle>
        <a:tcBdr/>
        <a:fill>
          <a:solidFill>
            <a:srgbClr val="E9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chemeClr val="accent2">
            <a:lumOff val="21764"/>
          </a:schemeClr>
        </a:fontRef>
        <a:schemeClr val="accent2">
          <a:lumOff val="21764"/>
        </a:schemeClr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CBCF"/>
          </a:solidFill>
        </a:fill>
      </a:tcStyle>
    </a:wholeTbl>
    <a:band2H>
      <a:tcTxStyle b="def" i="def"/>
      <a:tcStyle>
        <a:tcBdr/>
        <a:fill>
          <a:solidFill>
            <a:srgbClr val="E9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chemeClr val="accent2">
            <a:lumOff val="21764"/>
          </a:schemeClr>
        </a:fontRef>
        <a:schemeClr val="accent2">
          <a:lumOff val="21764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2">
            <a:lumOff val="21764"/>
          </a:schemeClr>
        </a:fontRef>
        <a:schemeClr val="accent2">
          <a:lumOff val="21764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2">
                  <a:lumOff val="21764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2">
                  <a:lumOff val="21764"/>
                </a:schemeClr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2">
                  <a:lumOff val="21764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2">
                  <a:lumOff val="21764"/>
                </a:schemeClr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Relationship Id="rId80" Type="http://schemas.openxmlformats.org/officeDocument/2006/relationships/slide" Target="slides/slide73.xml"/><Relationship Id="rId81" Type="http://schemas.openxmlformats.org/officeDocument/2006/relationships/slide" Target="slides/slide74.xml"/><Relationship Id="rId82" Type="http://schemas.openxmlformats.org/officeDocument/2006/relationships/slide" Target="slides/slide75.xml"/><Relationship Id="rId83" Type="http://schemas.openxmlformats.org/officeDocument/2006/relationships/slide" Target="slides/slide76.xml"/><Relationship Id="rId84" Type="http://schemas.openxmlformats.org/officeDocument/2006/relationships/slide" Target="slides/slide77.xml"/><Relationship Id="rId85" Type="http://schemas.openxmlformats.org/officeDocument/2006/relationships/slide" Target="slides/slide78.xml"/><Relationship Id="rId86" Type="http://schemas.openxmlformats.org/officeDocument/2006/relationships/slide" Target="slides/slide79.xml"/><Relationship Id="rId87" Type="http://schemas.openxmlformats.org/officeDocument/2006/relationships/slide" Target="slides/slide80.xml"/><Relationship Id="rId88" Type="http://schemas.openxmlformats.org/officeDocument/2006/relationships/slide" Target="slides/slide81.xml"/><Relationship Id="rId89" Type="http://schemas.openxmlformats.org/officeDocument/2006/relationships/slide" Target="slides/slide82.xml"/><Relationship Id="rId90" Type="http://schemas.openxmlformats.org/officeDocument/2006/relationships/slide" Target="slides/slide83.xml"/><Relationship Id="rId91" Type="http://schemas.openxmlformats.org/officeDocument/2006/relationships/slide" Target="slides/slide84.xml"/><Relationship Id="rId92" Type="http://schemas.openxmlformats.org/officeDocument/2006/relationships/slide" Target="slides/slide85.xml"/><Relationship Id="rId93" Type="http://schemas.openxmlformats.org/officeDocument/2006/relationships/slide" Target="slides/slide86.xml"/><Relationship Id="rId94" Type="http://schemas.openxmlformats.org/officeDocument/2006/relationships/slide" Target="slides/slide87.xml"/><Relationship Id="rId95" Type="http://schemas.openxmlformats.org/officeDocument/2006/relationships/slide" Target="slides/slide88.xml"/><Relationship Id="rId96" Type="http://schemas.openxmlformats.org/officeDocument/2006/relationships/slide" Target="slides/slide89.xml"/><Relationship Id="rId97" Type="http://schemas.openxmlformats.org/officeDocument/2006/relationships/slide" Target="slides/slide90.xml"/><Relationship Id="rId98" Type="http://schemas.openxmlformats.org/officeDocument/2006/relationships/slide" Target="slides/slide91.xml"/><Relationship Id="rId99" Type="http://schemas.openxmlformats.org/officeDocument/2006/relationships/slide" Target="slides/slide92.xml"/><Relationship Id="rId100" Type="http://schemas.openxmlformats.org/officeDocument/2006/relationships/slide" Target="slides/slide93.xml"/><Relationship Id="rId101" Type="http://schemas.openxmlformats.org/officeDocument/2006/relationships/slide" Target="slides/slide94.xml"/><Relationship Id="rId102" Type="http://schemas.openxmlformats.org/officeDocument/2006/relationships/slide" Target="slides/slide95.xml"/><Relationship Id="rId103" Type="http://schemas.openxmlformats.org/officeDocument/2006/relationships/slide" Target="slides/slide96.xml"/><Relationship Id="rId104" Type="http://schemas.openxmlformats.org/officeDocument/2006/relationships/slide" Target="slides/slide97.xml"/><Relationship Id="rId105" Type="http://schemas.openxmlformats.org/officeDocument/2006/relationships/slide" Target="slides/slide98.xml"/><Relationship Id="rId106" Type="http://schemas.openxmlformats.org/officeDocument/2006/relationships/slide" Target="slides/slide99.xml"/><Relationship Id="rId107" Type="http://schemas.openxmlformats.org/officeDocument/2006/relationships/slide" Target="slides/slide100.xml"/><Relationship Id="rId108" Type="http://schemas.openxmlformats.org/officeDocument/2006/relationships/slide" Target="slides/slide101.xml"/><Relationship Id="rId109" Type="http://schemas.openxmlformats.org/officeDocument/2006/relationships/slide" Target="slides/slide102.xml"/><Relationship Id="rId110" Type="http://schemas.openxmlformats.org/officeDocument/2006/relationships/slide" Target="slides/slide103.xml"/><Relationship Id="rId111" Type="http://schemas.openxmlformats.org/officeDocument/2006/relationships/slide" Target="slides/slide104.xml"/><Relationship Id="rId112" Type="http://schemas.openxmlformats.org/officeDocument/2006/relationships/slide" Target="slides/slide105.xml"/><Relationship Id="rId113" Type="http://schemas.openxmlformats.org/officeDocument/2006/relationships/slide" Target="slides/slide106.xml"/><Relationship Id="rId114" Type="http://schemas.openxmlformats.org/officeDocument/2006/relationships/slide" Target="slides/slide107.xml"/><Relationship Id="rId115" Type="http://schemas.openxmlformats.org/officeDocument/2006/relationships/slide" Target="slides/slide108.xml"/><Relationship Id="rId116" Type="http://schemas.openxmlformats.org/officeDocument/2006/relationships/slide" Target="slides/slide109.xml"/><Relationship Id="rId117" Type="http://schemas.openxmlformats.org/officeDocument/2006/relationships/slide" Target="slides/slide110.xml"/><Relationship Id="rId118" Type="http://schemas.openxmlformats.org/officeDocument/2006/relationships/slide" Target="slides/slide111.xml"/><Relationship Id="rId119" Type="http://schemas.openxmlformats.org/officeDocument/2006/relationships/slide" Target="slides/slide112.xml"/><Relationship Id="rId120" Type="http://schemas.openxmlformats.org/officeDocument/2006/relationships/slide" Target="slides/slide113.xml"/><Relationship Id="rId121" Type="http://schemas.openxmlformats.org/officeDocument/2006/relationships/slide" Target="slides/slide114.xml"/><Relationship Id="rId122" Type="http://schemas.openxmlformats.org/officeDocument/2006/relationships/slide" Target="slides/slide115.xml"/><Relationship Id="rId123" Type="http://schemas.openxmlformats.org/officeDocument/2006/relationships/slide" Target="slides/slide116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1" name="Shape 26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hyperlink" Target="http://web.stanford.edu/class/cs106ap/" TargetMode="External"/><Relationship Id="rId4" Type="http://schemas.openxmlformats.org/officeDocument/2006/relationships/hyperlink" Target="https://compedu.stanford.edu/codeinplace/v1/#/course" TargetMode="External"/><Relationship Id="rId5" Type="http://schemas.openxmlformats.org/officeDocument/2006/relationships/hyperlink" Target="https://sites.google.com/ku.edu.tr/comp125-spring2020/home" TargetMode="Externa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b="1" sz="52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>
                <a:solidFill>
                  <a:schemeClr val="accent3"/>
                </a:solidFill>
              </a:defRPr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>
                <a:solidFill>
                  <a:schemeClr val="accent3"/>
                </a:solidFill>
              </a:defRPr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>
                <a:solidFill>
                  <a:schemeClr val="accent3"/>
                </a:solidFill>
              </a:defRPr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>
                <a:solidFill>
                  <a:schemeClr val="accent3"/>
                </a:solidFill>
              </a:defRPr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>
                <a:solidFill>
                  <a:schemeClr val="accent3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/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Google Shape;50;p11"/>
          <p:cNvSpPr/>
          <p:nvPr/>
        </p:nvSpPr>
        <p:spPr>
          <a:xfrm>
            <a:off x="0" y="4848025"/>
            <a:ext cx="9144000" cy="2955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pP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xfrm>
            <a:off x="8684345" y="4692391"/>
            <a:ext cx="336813" cy="335251"/>
          </a:xfrm>
          <a:prstGeom prst="rect">
            <a:avLst/>
          </a:prstGeom>
        </p:spPr>
        <p:txBody>
          <a:bodyPr/>
          <a:lstStyle>
            <a:lvl1pPr>
              <a:defRPr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257175" indent="-257175">
              <a:buClrTx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  <a:lvl2pPr marL="618445" indent="-275545">
              <a:buClrTx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2pPr>
            <a:lvl3pPr marL="906235" indent="-220435">
              <a:buClrTx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3pPr>
            <a:lvl4pPr marL="1249135" indent="-220435">
              <a:buClrTx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4pPr>
            <a:lvl5pPr marL="1592035" indent="-220435">
              <a:buClrTx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sz="half" idx="21"/>
          </p:nvPr>
        </p:nvSpPr>
        <p:spPr>
          <a:xfrm>
            <a:off x="2395389" y="502295"/>
            <a:ext cx="4353223" cy="29066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Title Text"/>
          <p:cNvSpPr txBox="1"/>
          <p:nvPr>
            <p:ph type="title"/>
          </p:nvPr>
        </p:nvSpPr>
        <p:spPr>
          <a:xfrm>
            <a:off x="2114103" y="3683496"/>
            <a:ext cx="4915794" cy="649636"/>
          </a:xfrm>
          <a:prstGeom prst="rect">
            <a:avLst/>
          </a:prstGeom>
        </p:spPr>
        <p:txBody>
          <a:bodyPr lIns="34289" tIns="34289" rIns="34289" bIns="34289" anchor="ctr"/>
          <a:lstStyle>
            <a:lvl1pPr algn="ctr" defTabSz="342900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3" name="Body Level One…"/>
          <p:cNvSpPr txBox="1"/>
          <p:nvPr>
            <p:ph type="body" sz="quarter" idx="1"/>
          </p:nvPr>
        </p:nvSpPr>
        <p:spPr>
          <a:xfrm>
            <a:off x="2114103" y="4326433"/>
            <a:ext cx="4915794" cy="341562"/>
          </a:xfrm>
          <a:prstGeom prst="rect">
            <a:avLst/>
          </a:prstGeom>
        </p:spPr>
        <p:txBody>
          <a:bodyPr lIns="34289" tIns="34289" rIns="34289" bIns="34289"/>
          <a:lstStyle>
            <a:lvl1pPr marL="0" indent="0" algn="ctr" defTabSz="342900">
              <a:lnSpc>
                <a:spcPct val="100000"/>
              </a:lnSpc>
              <a:buClrTx/>
              <a:buSzTx/>
              <a:buFontTx/>
              <a:buNone/>
              <a:defRPr sz="1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defRPr>
            </a:lvl1pPr>
            <a:lvl2pPr marL="0" indent="0" algn="ctr" defTabSz="342900">
              <a:lnSpc>
                <a:spcPct val="100000"/>
              </a:lnSpc>
              <a:buClrTx/>
              <a:buSzTx/>
              <a:buFontTx/>
              <a:buNone/>
              <a:defRPr sz="1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defRPr>
            </a:lvl2pPr>
            <a:lvl3pPr marL="0" indent="0" algn="ctr" defTabSz="342900">
              <a:lnSpc>
                <a:spcPct val="100000"/>
              </a:lnSpc>
              <a:buClrTx/>
              <a:buSzTx/>
              <a:buFontTx/>
              <a:buNone/>
              <a:defRPr sz="1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defRPr>
            </a:lvl3pPr>
            <a:lvl4pPr marL="0" indent="0" algn="ctr" defTabSz="342900">
              <a:lnSpc>
                <a:spcPct val="100000"/>
              </a:lnSpc>
              <a:buClrTx/>
              <a:buSzTx/>
              <a:buFontTx/>
              <a:buNone/>
              <a:defRPr sz="1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defRPr>
            </a:lvl4pPr>
            <a:lvl5pPr marL="0" indent="0" algn="ctr" defTabSz="342900">
              <a:lnSpc>
                <a:spcPct val="100000"/>
              </a:lnSpc>
              <a:buClrTx/>
              <a:buSzTx/>
              <a:buFontTx/>
              <a:buNone/>
              <a:defRPr sz="1600">
                <a:solidFill>
                  <a:srgbClr val="C8AF7B"/>
                </a:solidFill>
                <a:effectLst>
                  <a:outerShdw sx="100000" sy="100000" kx="0" ky="0" algn="b" rotWithShape="0" blurRad="25400" dist="12700" dir="16200000">
                    <a:srgbClr val="000000">
                      <a:alpha val="48000"/>
                    </a:srgbClr>
                  </a:outerShdw>
                </a:effectLst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4" name="Adopted from Stanford Uni’s CS106ap course slides by Kylie Jue and Sonja Johnson-Yu and Code in Place by Piech and Sahami; Koca Uni’s Comp125 course by Ayca Tuzmen"/>
          <p:cNvSpPr txBox="1"/>
          <p:nvPr/>
        </p:nvSpPr>
        <p:spPr>
          <a:xfrm>
            <a:off x="-206074" y="4767171"/>
            <a:ext cx="8101535" cy="2128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717" tIns="25717" rIns="25717" bIns="25717">
            <a:normAutofit fontScale="100000" lnSpcReduction="0"/>
          </a:bodyPr>
          <a:lstStyle/>
          <a:p>
            <a:pPr lvl="2" indent="914400" defTabSz="257175">
              <a:spcBef>
                <a:spcPts val="100"/>
              </a:spcBef>
              <a:defRPr sz="700">
                <a:solidFill>
                  <a:srgbClr val="C0504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Adopted from Stanford Uni’s </a:t>
            </a:r>
            <a:r>
              <a:rPr u="sng">
                <a:solidFill>
                  <a:schemeClr val="accent1"/>
                </a:solidFill>
                <a:uFill>
                  <a:solidFill>
                    <a:schemeClr val="accent1"/>
                  </a:solidFill>
                </a:uFill>
                <a:hlinkClick r:id="rId3" invalidUrl="" action="" tgtFrame="" tooltip="" history="1" highlightClick="0" endSnd="0"/>
              </a:rPr>
              <a:t>CS106ap course slides by Kylie Jue and Sonja Johnson-Yu</a:t>
            </a:r>
            <a:r>
              <a:t> and </a:t>
            </a:r>
            <a:r>
              <a:rPr u="sng">
                <a:solidFill>
                  <a:schemeClr val="accent1"/>
                </a:solidFill>
                <a:uFill>
                  <a:solidFill>
                    <a:schemeClr val="accent1"/>
                  </a:solidFill>
                </a:uFill>
                <a:hlinkClick r:id="rId4" invalidUrl="" action="" tgtFrame="" tooltip="" history="1" highlightClick="0" endSnd="0"/>
              </a:rPr>
              <a:t>Code in Place by Piech and Sahami</a:t>
            </a:r>
            <a:r>
              <a:t>; Koca Uni’s </a:t>
            </a:r>
            <a:r>
              <a:rPr u="sng">
                <a:solidFill>
                  <a:schemeClr val="accent1"/>
                </a:solidFill>
                <a:uFill>
                  <a:solidFill>
                    <a:schemeClr val="accent1"/>
                  </a:solidFill>
                </a:uFill>
                <a:hlinkClick r:id="rId5" invalidUrl="" action="" tgtFrame="" tooltip="" history="1" highlightClick="0" endSnd="0"/>
              </a:rPr>
              <a:t>Comp125 course by Ayca Tuzmen</a:t>
            </a:r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xfrm>
            <a:off x="746095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i="1" sz="900">
                <a:solidFill>
                  <a:srgbClr val="F4E1B9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lide Number"/>
          <p:cNvSpPr txBox="1"/>
          <p:nvPr>
            <p:ph type="sldNum" sz="quarter" idx="2"/>
          </p:nvPr>
        </p:nvSpPr>
        <p:spPr>
          <a:xfrm>
            <a:off x="7435557" y="4683918"/>
            <a:ext cx="222544" cy="204126"/>
          </a:xfrm>
          <a:prstGeom prst="rect">
            <a:avLst/>
          </a:prstGeom>
        </p:spPr>
        <p:txBody>
          <a:bodyPr lIns="34289" tIns="34289" rIns="34289" bIns="34289" anchor="t"/>
          <a:lstStyle>
            <a:lvl1pPr defTabSz="685800"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lide Number"/>
          <p:cNvSpPr txBox="1"/>
          <p:nvPr>
            <p:ph type="sldNum" sz="quarter" idx="2"/>
          </p:nvPr>
        </p:nvSpPr>
        <p:spPr>
          <a:xfrm>
            <a:off x="7435557" y="4683918"/>
            <a:ext cx="222544" cy="204126"/>
          </a:xfrm>
          <a:prstGeom prst="rect">
            <a:avLst/>
          </a:prstGeom>
        </p:spPr>
        <p:txBody>
          <a:bodyPr lIns="34289" tIns="34289" rIns="34289" bIns="34289" anchor="t"/>
          <a:lstStyle>
            <a:lvl1pPr defTabSz="685800"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lide Number"/>
          <p:cNvSpPr txBox="1"/>
          <p:nvPr>
            <p:ph type="sldNum" sz="quarter" idx="2"/>
          </p:nvPr>
        </p:nvSpPr>
        <p:spPr>
          <a:xfrm>
            <a:off x="746095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lide Number"/>
          <p:cNvSpPr txBox="1"/>
          <p:nvPr>
            <p:ph type="sldNum" sz="quarter" idx="2"/>
          </p:nvPr>
        </p:nvSpPr>
        <p:spPr>
          <a:xfrm>
            <a:off x="7435557" y="4683918"/>
            <a:ext cx="222544" cy="204126"/>
          </a:xfrm>
          <a:prstGeom prst="rect">
            <a:avLst/>
          </a:prstGeom>
        </p:spPr>
        <p:txBody>
          <a:bodyPr lIns="34289" tIns="34289" rIns="34289" bIns="34289" anchor="t"/>
          <a:lstStyle>
            <a:lvl1pPr defTabSz="685800"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itle Text"/>
          <p:cNvSpPr txBox="1"/>
          <p:nvPr>
            <p:ph type="title"/>
          </p:nvPr>
        </p:nvSpPr>
        <p:spPr>
          <a:xfrm>
            <a:off x="1485900" y="205978"/>
            <a:ext cx="6172200" cy="857251"/>
          </a:xfrm>
          <a:prstGeom prst="rect">
            <a:avLst/>
          </a:prstGeom>
        </p:spPr>
        <p:txBody>
          <a:bodyPr lIns="34289" tIns="34289" rIns="34289" bIns="34289" anchor="ctr"/>
          <a:lstStyle>
            <a:lvl1pPr algn="ctr" defTabSz="342900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1" name="Body Level One…"/>
          <p:cNvSpPr txBox="1"/>
          <p:nvPr>
            <p:ph type="body" idx="1"/>
          </p:nvPr>
        </p:nvSpPr>
        <p:spPr>
          <a:xfrm>
            <a:off x="1485900" y="1200150"/>
            <a:ext cx="6172200" cy="3394473"/>
          </a:xfrm>
          <a:prstGeom prst="rect">
            <a:avLst/>
          </a:prstGeom>
        </p:spPr>
        <p:txBody>
          <a:bodyPr lIns="34289" tIns="34289" rIns="34289" bIns="34289"/>
          <a:lstStyle>
            <a:lvl1pPr marL="257175" indent="-257175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02128" indent="-244928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22860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459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031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»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2" name="Slide Number"/>
          <p:cNvSpPr txBox="1"/>
          <p:nvPr>
            <p:ph type="sldNum" sz="quarter" idx="2"/>
          </p:nvPr>
        </p:nvSpPr>
        <p:spPr>
          <a:xfrm>
            <a:off x="746095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itle Text"/>
          <p:cNvSpPr txBox="1"/>
          <p:nvPr>
            <p:ph type="title"/>
          </p:nvPr>
        </p:nvSpPr>
        <p:spPr>
          <a:xfrm>
            <a:off x="1485900" y="205978"/>
            <a:ext cx="6172200" cy="857251"/>
          </a:xfrm>
          <a:prstGeom prst="rect">
            <a:avLst/>
          </a:prstGeom>
        </p:spPr>
        <p:txBody>
          <a:bodyPr lIns="34289" tIns="34289" rIns="34289" bIns="34289" anchor="ctr"/>
          <a:lstStyle>
            <a:lvl1pPr algn="ctr" defTabSz="342900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0" name="Body Level One…"/>
          <p:cNvSpPr txBox="1"/>
          <p:nvPr>
            <p:ph type="body" idx="1"/>
          </p:nvPr>
        </p:nvSpPr>
        <p:spPr>
          <a:xfrm>
            <a:off x="1485900" y="1200150"/>
            <a:ext cx="6172200" cy="3394473"/>
          </a:xfrm>
          <a:prstGeom prst="rect">
            <a:avLst/>
          </a:prstGeom>
        </p:spPr>
        <p:txBody>
          <a:bodyPr lIns="34289" tIns="34289" rIns="34289" bIns="34289"/>
          <a:lstStyle>
            <a:lvl1pPr marL="257175" indent="-257175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02128" indent="-244928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22860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459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031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»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1" name="Slide Number"/>
          <p:cNvSpPr txBox="1"/>
          <p:nvPr>
            <p:ph type="sldNum" sz="quarter" idx="2"/>
          </p:nvPr>
        </p:nvSpPr>
        <p:spPr>
          <a:xfrm>
            <a:off x="746095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itle Text"/>
          <p:cNvSpPr txBox="1"/>
          <p:nvPr>
            <p:ph type="title"/>
          </p:nvPr>
        </p:nvSpPr>
        <p:spPr>
          <a:xfrm>
            <a:off x="1543050" y="400050"/>
            <a:ext cx="6115050" cy="457200"/>
          </a:xfrm>
          <a:prstGeom prst="rect">
            <a:avLst/>
          </a:prstGeom>
        </p:spPr>
        <p:txBody>
          <a:bodyPr lIns="34528" tIns="34528" rIns="34528" bIns="34528" anchor="ctr"/>
          <a:lstStyle>
            <a:lvl1pPr defTabSz="685800">
              <a:lnSpc>
                <a:spcPct val="70000"/>
              </a:lnSpc>
              <a:defRPr b="1" sz="3000">
                <a:solidFill>
                  <a:srgbClr val="000099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Body Level One…"/>
          <p:cNvSpPr txBox="1"/>
          <p:nvPr>
            <p:ph type="body" idx="1"/>
          </p:nvPr>
        </p:nvSpPr>
        <p:spPr>
          <a:xfrm>
            <a:off x="1543050" y="857250"/>
            <a:ext cx="6286500" cy="3886200"/>
          </a:xfrm>
          <a:prstGeom prst="rect">
            <a:avLst/>
          </a:prstGeom>
        </p:spPr>
        <p:txBody>
          <a:bodyPr lIns="34528" tIns="34528" rIns="34528" bIns="34528"/>
          <a:lstStyle>
            <a:lvl1pPr marL="254000" indent="-254000" defTabSz="685800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SzPct val="75000"/>
              <a:buFontTx/>
              <a:buChar char=""/>
              <a:defRPr sz="2000">
                <a:solidFill>
                  <a:srgbClr val="3366FF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0" indent="457200" defTabSz="685800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SzTx/>
              <a:buFont typeface="Monotype Sorts"/>
              <a:buNone/>
              <a:defRPr sz="2000">
                <a:solidFill>
                  <a:srgbClr val="3366FF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168400" indent="-254000" defTabSz="685800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SzPct val="65000"/>
              <a:buFontTx/>
              <a:buChar char=""/>
              <a:defRPr sz="2000">
                <a:solidFill>
                  <a:srgbClr val="3366FF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625600" indent="-254000" defTabSz="685800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SzPct val="100000"/>
              <a:buFontTx/>
              <a:buChar char="•"/>
              <a:defRPr sz="2000">
                <a:solidFill>
                  <a:srgbClr val="3366FF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082800" indent="-254000" defTabSz="685800">
              <a:lnSpc>
                <a:spcPct val="100000"/>
              </a:lnSpc>
              <a:spcBef>
                <a:spcPts val="400"/>
              </a:spcBef>
              <a:buClr>
                <a:srgbClr val="FFCC00"/>
              </a:buClr>
              <a:buSzPct val="100000"/>
              <a:buFontTx/>
              <a:buChar char="–"/>
              <a:defRPr sz="2000">
                <a:solidFill>
                  <a:srgbClr val="3366FF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0" name="Slide Number"/>
          <p:cNvSpPr txBox="1"/>
          <p:nvPr>
            <p:ph type="sldNum" sz="quarter" idx="2"/>
          </p:nvPr>
        </p:nvSpPr>
        <p:spPr>
          <a:xfrm>
            <a:off x="7606530" y="4832746"/>
            <a:ext cx="223021" cy="221458"/>
          </a:xfrm>
          <a:prstGeom prst="rect">
            <a:avLst/>
          </a:prstGeom>
        </p:spPr>
        <p:txBody>
          <a:bodyPr lIns="34528" tIns="34528" rIns="34528" bIns="34528"/>
          <a:lstStyle>
            <a:lvl1pPr defTabSz="342900">
              <a:defRPr>
                <a:solidFill>
                  <a:srgbClr val="FFCC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bg>
      <p:bgPr>
        <a:solidFill>
          <a:schemeClr val="accent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48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itle Text"/>
          <p:cNvSpPr txBox="1"/>
          <p:nvPr>
            <p:ph type="title"/>
          </p:nvPr>
        </p:nvSpPr>
        <p:spPr>
          <a:xfrm>
            <a:off x="1657350" y="1597818"/>
            <a:ext cx="5829300" cy="1102520"/>
          </a:xfrm>
          <a:prstGeom prst="rect">
            <a:avLst/>
          </a:prstGeom>
        </p:spPr>
        <p:txBody>
          <a:bodyPr lIns="34289" tIns="34289" rIns="34289" bIns="34289" anchor="ctr"/>
          <a:lstStyle>
            <a:lvl1pPr algn="ctr" defTabSz="342900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sz="quarter" idx="1"/>
          </p:nvPr>
        </p:nvSpPr>
        <p:spPr>
          <a:xfrm>
            <a:off x="2171700" y="2914650"/>
            <a:ext cx="4800600" cy="1314450"/>
          </a:xfrm>
          <a:prstGeom prst="rect">
            <a:avLst/>
          </a:prstGeom>
        </p:spPr>
        <p:txBody>
          <a:bodyPr lIns="34289" tIns="34289" rIns="34289" bIns="34289"/>
          <a:lstStyle>
            <a:lvl1pPr marL="0" indent="0" algn="ctr" defTabSz="342900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457200" algn="ctr" defTabSz="342900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914400" algn="ctr" defTabSz="342900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371600" algn="ctr" defTabSz="342900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828800" algn="ctr" defTabSz="342900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xfrm>
            <a:off x="746095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itle Text"/>
          <p:cNvSpPr txBox="1"/>
          <p:nvPr>
            <p:ph type="title"/>
          </p:nvPr>
        </p:nvSpPr>
        <p:spPr>
          <a:xfrm>
            <a:off x="1485900" y="205978"/>
            <a:ext cx="6172200" cy="857251"/>
          </a:xfrm>
          <a:prstGeom prst="rect">
            <a:avLst/>
          </a:prstGeom>
        </p:spPr>
        <p:txBody>
          <a:bodyPr lIns="34289" tIns="34289" rIns="34289" bIns="34289" anchor="ctr"/>
          <a:lstStyle>
            <a:lvl1pPr algn="ctr" defTabSz="342900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7" name="Body Level One…"/>
          <p:cNvSpPr txBox="1"/>
          <p:nvPr>
            <p:ph type="body" idx="1"/>
          </p:nvPr>
        </p:nvSpPr>
        <p:spPr>
          <a:xfrm>
            <a:off x="1485900" y="1200150"/>
            <a:ext cx="6172200" cy="3394473"/>
          </a:xfrm>
          <a:prstGeom prst="rect">
            <a:avLst/>
          </a:prstGeom>
        </p:spPr>
        <p:txBody>
          <a:bodyPr lIns="34289" tIns="34289" rIns="34289" bIns="34289"/>
          <a:lstStyle>
            <a:lvl1pPr marL="257175" indent="-257175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02128" indent="-244928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22860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459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031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»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8" name="Slide Number"/>
          <p:cNvSpPr txBox="1"/>
          <p:nvPr>
            <p:ph type="sldNum" sz="quarter" idx="2"/>
          </p:nvPr>
        </p:nvSpPr>
        <p:spPr>
          <a:xfrm>
            <a:off x="746095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opyright © 2018 Pearson Education, Ltd."/>
          <p:cNvSpPr txBox="1"/>
          <p:nvPr/>
        </p:nvSpPr>
        <p:spPr>
          <a:xfrm>
            <a:off x="1940480" y="4862988"/>
            <a:ext cx="1988821" cy="182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b">
            <a:spAutoFit/>
          </a:bodyPr>
          <a:lstStyle>
            <a:lvl1pPr algn="r" defTabSz="685800">
              <a:spcBef>
                <a:spcPts val="400"/>
              </a:spcBef>
              <a:defRPr sz="7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Copyright © 2018 Pearson Education, Ltd. </a:t>
            </a:r>
          </a:p>
        </p:txBody>
      </p:sp>
      <p:pic>
        <p:nvPicPr>
          <p:cNvPr id="19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5153" y="4839890"/>
            <a:ext cx="628651" cy="192882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Slide Number"/>
          <p:cNvSpPr txBox="1"/>
          <p:nvPr>
            <p:ph type="sldNum" sz="quarter" idx="2"/>
          </p:nvPr>
        </p:nvSpPr>
        <p:spPr>
          <a:xfrm>
            <a:off x="7435557" y="4683918"/>
            <a:ext cx="222544" cy="204126"/>
          </a:xfrm>
          <a:prstGeom prst="rect">
            <a:avLst/>
          </a:prstGeom>
        </p:spPr>
        <p:txBody>
          <a:bodyPr lIns="34289" tIns="34289" rIns="34289" bIns="34289" anchor="t"/>
          <a:lstStyle>
            <a:lvl1pPr defTabSz="685800"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0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6" name="Google Shape;20;p4"/>
          <p:cNvSpPr/>
          <p:nvPr/>
        </p:nvSpPr>
        <p:spPr>
          <a:xfrm>
            <a:off x="0" y="4848025"/>
            <a:ext cx="9144000" cy="2955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itle Text"/>
          <p:cNvSpPr txBox="1"/>
          <p:nvPr>
            <p:ph type="title"/>
          </p:nvPr>
        </p:nvSpPr>
        <p:spPr>
          <a:xfrm>
            <a:off x="1485900" y="205978"/>
            <a:ext cx="6172200" cy="857251"/>
          </a:xfrm>
          <a:prstGeom prst="rect">
            <a:avLst/>
          </a:prstGeom>
        </p:spPr>
        <p:txBody>
          <a:bodyPr lIns="34289" tIns="34289" rIns="34289" bIns="34289" anchor="ctr"/>
          <a:lstStyle>
            <a:lvl1pPr algn="ctr" defTabSz="342900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5" name="Body Level One…"/>
          <p:cNvSpPr txBox="1"/>
          <p:nvPr>
            <p:ph type="body" idx="1"/>
          </p:nvPr>
        </p:nvSpPr>
        <p:spPr>
          <a:xfrm>
            <a:off x="1485900" y="1200150"/>
            <a:ext cx="6172200" cy="3394473"/>
          </a:xfrm>
          <a:prstGeom prst="rect">
            <a:avLst/>
          </a:prstGeom>
        </p:spPr>
        <p:txBody>
          <a:bodyPr lIns="34289" tIns="34289" rIns="34289" bIns="34289"/>
          <a:lstStyle>
            <a:lvl1pPr marL="257175" indent="-257175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02128" indent="-244928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22860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459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031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»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6" name="Slide Number"/>
          <p:cNvSpPr txBox="1"/>
          <p:nvPr>
            <p:ph type="sldNum" sz="quarter" idx="2"/>
          </p:nvPr>
        </p:nvSpPr>
        <p:spPr>
          <a:xfrm>
            <a:off x="746095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itle Text"/>
          <p:cNvSpPr txBox="1"/>
          <p:nvPr>
            <p:ph type="title"/>
          </p:nvPr>
        </p:nvSpPr>
        <p:spPr>
          <a:xfrm>
            <a:off x="1485900" y="205978"/>
            <a:ext cx="6172200" cy="857251"/>
          </a:xfrm>
          <a:prstGeom prst="rect">
            <a:avLst/>
          </a:prstGeom>
        </p:spPr>
        <p:txBody>
          <a:bodyPr lIns="34289" tIns="34289" rIns="34289" bIns="34289" anchor="ctr"/>
          <a:lstStyle>
            <a:lvl1pPr algn="ctr" defTabSz="342900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4" name="Body Level One…"/>
          <p:cNvSpPr txBox="1"/>
          <p:nvPr>
            <p:ph type="body" idx="1"/>
          </p:nvPr>
        </p:nvSpPr>
        <p:spPr>
          <a:xfrm>
            <a:off x="1485900" y="1200150"/>
            <a:ext cx="6172200" cy="3394473"/>
          </a:xfrm>
          <a:prstGeom prst="rect">
            <a:avLst/>
          </a:prstGeom>
        </p:spPr>
        <p:txBody>
          <a:bodyPr lIns="34289" tIns="34289" rIns="34289" bIns="34289"/>
          <a:lstStyle>
            <a:lvl1pPr marL="257175" indent="-257175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02128" indent="-244928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22860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459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031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»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5" name="Slide Number"/>
          <p:cNvSpPr txBox="1"/>
          <p:nvPr>
            <p:ph type="sldNum" sz="quarter" idx="2"/>
          </p:nvPr>
        </p:nvSpPr>
        <p:spPr>
          <a:xfrm>
            <a:off x="746095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itle Text"/>
          <p:cNvSpPr txBox="1"/>
          <p:nvPr>
            <p:ph type="title"/>
          </p:nvPr>
        </p:nvSpPr>
        <p:spPr>
          <a:xfrm>
            <a:off x="1485900" y="205978"/>
            <a:ext cx="6172200" cy="857251"/>
          </a:xfrm>
          <a:prstGeom prst="rect">
            <a:avLst/>
          </a:prstGeom>
        </p:spPr>
        <p:txBody>
          <a:bodyPr lIns="34289" tIns="34289" rIns="34289" bIns="34289" anchor="ctr"/>
          <a:lstStyle>
            <a:lvl1pPr algn="ctr" defTabSz="342900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3" name="Body Level One…"/>
          <p:cNvSpPr txBox="1"/>
          <p:nvPr>
            <p:ph type="body" idx="1"/>
          </p:nvPr>
        </p:nvSpPr>
        <p:spPr>
          <a:xfrm>
            <a:off x="1485900" y="1200150"/>
            <a:ext cx="6172200" cy="3394473"/>
          </a:xfrm>
          <a:prstGeom prst="rect">
            <a:avLst/>
          </a:prstGeom>
        </p:spPr>
        <p:txBody>
          <a:bodyPr lIns="34289" tIns="34289" rIns="34289" bIns="34289"/>
          <a:lstStyle>
            <a:lvl1pPr marL="257175" indent="-257175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02128" indent="-244928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22860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459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031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»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4" name="Slide Number"/>
          <p:cNvSpPr txBox="1"/>
          <p:nvPr>
            <p:ph type="sldNum" sz="quarter" idx="2"/>
          </p:nvPr>
        </p:nvSpPr>
        <p:spPr>
          <a:xfrm>
            <a:off x="746095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itle Text"/>
          <p:cNvSpPr txBox="1"/>
          <p:nvPr>
            <p:ph type="title"/>
          </p:nvPr>
        </p:nvSpPr>
        <p:spPr>
          <a:xfrm>
            <a:off x="1485900" y="205978"/>
            <a:ext cx="6172200" cy="857251"/>
          </a:xfrm>
          <a:prstGeom prst="rect">
            <a:avLst/>
          </a:prstGeom>
        </p:spPr>
        <p:txBody>
          <a:bodyPr lIns="34289" tIns="34289" rIns="34289" bIns="34289" anchor="ctr"/>
          <a:lstStyle>
            <a:lvl1pPr algn="ctr" defTabSz="342900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2" name="Body Level One…"/>
          <p:cNvSpPr txBox="1"/>
          <p:nvPr>
            <p:ph type="body" idx="1"/>
          </p:nvPr>
        </p:nvSpPr>
        <p:spPr>
          <a:xfrm>
            <a:off x="1485900" y="1200150"/>
            <a:ext cx="6172200" cy="3394473"/>
          </a:xfrm>
          <a:prstGeom prst="rect">
            <a:avLst/>
          </a:prstGeom>
        </p:spPr>
        <p:txBody>
          <a:bodyPr lIns="34289" tIns="34289" rIns="34289" bIns="34289"/>
          <a:lstStyle>
            <a:lvl1pPr marL="257175" indent="-257175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02128" indent="-244928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indent="-22860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459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–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03120" indent="-274320" defTabSz="3429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»"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3" name="Slide Number"/>
          <p:cNvSpPr txBox="1"/>
          <p:nvPr>
            <p:ph type="sldNum" sz="quarter" idx="2"/>
          </p:nvPr>
        </p:nvSpPr>
        <p:spPr>
          <a:xfrm>
            <a:off x="746095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96580" y="4440597"/>
            <a:ext cx="681041" cy="679524"/>
          </a:xfrm>
          <a:prstGeom prst="rect">
            <a:avLst/>
          </a:prstGeom>
          <a:ln w="12700">
            <a:miter lim="400000"/>
          </a:ln>
        </p:spPr>
      </p:pic>
      <p:sp>
        <p:nvSpPr>
          <p:cNvPr id="251" name="TextBox 7"/>
          <p:cNvSpPr txBox="1"/>
          <p:nvPr/>
        </p:nvSpPr>
        <p:spPr>
          <a:xfrm>
            <a:off x="2895027" y="4843121"/>
            <a:ext cx="2969216" cy="225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200">
                <a:solidFill>
                  <a:srgbClr val="A6A6A6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Piech and Sahami, CS106A, Stanford University</a:t>
            </a:r>
          </a:p>
        </p:txBody>
      </p:sp>
      <p:sp>
        <p:nvSpPr>
          <p:cNvPr id="252" name="Title Text"/>
          <p:cNvSpPr txBox="1"/>
          <p:nvPr>
            <p:ph type="title"/>
          </p:nvPr>
        </p:nvSpPr>
        <p:spPr>
          <a:xfrm>
            <a:off x="1657350" y="1597818"/>
            <a:ext cx="5829300" cy="1102520"/>
          </a:xfrm>
          <a:prstGeom prst="rect">
            <a:avLst/>
          </a:prstGeom>
        </p:spPr>
        <p:txBody>
          <a:bodyPr lIns="34289" tIns="34289" rIns="34289" bIns="34289" anchor="ctr"/>
          <a:lstStyle>
            <a:lvl1pPr algn="ctr" defTabSz="342900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3" name="Body Level One…"/>
          <p:cNvSpPr txBox="1"/>
          <p:nvPr>
            <p:ph type="body" sz="quarter" idx="1"/>
          </p:nvPr>
        </p:nvSpPr>
        <p:spPr>
          <a:xfrm>
            <a:off x="2171700" y="2914650"/>
            <a:ext cx="4800600" cy="1314450"/>
          </a:xfrm>
          <a:prstGeom prst="rect">
            <a:avLst/>
          </a:prstGeom>
        </p:spPr>
        <p:txBody>
          <a:bodyPr lIns="34289" tIns="34289" rIns="34289" bIns="34289"/>
          <a:lstStyle>
            <a:lvl1pPr marL="0" indent="0" algn="ctr" defTabSz="342900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457200" algn="ctr" defTabSz="342900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914400" algn="ctr" defTabSz="342900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1371600" algn="ctr" defTabSz="342900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1828800" algn="ctr" defTabSz="342900">
              <a:lnSpc>
                <a:spcPct val="100000"/>
              </a:lnSpc>
              <a:spcBef>
                <a:spcPts val="500"/>
              </a:spcBef>
              <a:buClrTx/>
              <a:buSzTx/>
              <a:buFontTx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4" name="Slide Number"/>
          <p:cNvSpPr txBox="1"/>
          <p:nvPr>
            <p:ph type="sldNum" sz="quarter" idx="2"/>
          </p:nvPr>
        </p:nvSpPr>
        <p:spPr>
          <a:xfrm>
            <a:off x="7460957" y="4812657"/>
            <a:ext cx="197144" cy="183055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>
                <a:solidFill>
                  <a:srgbClr val="000000"/>
                </a:solidFill>
              </a:defRPr>
            </a:lvl1pPr>
            <a:lvl2pPr marL="965200" indent="-355600">
              <a:buSzPts val="1400"/>
              <a:defRPr sz="1400">
                <a:solidFill>
                  <a:srgbClr val="000000"/>
                </a:solidFill>
              </a:defRPr>
            </a:lvl2pPr>
            <a:lvl3pPr marL="1422400" indent="-355600">
              <a:buSzPts val="1400"/>
              <a:defRPr sz="1400">
                <a:solidFill>
                  <a:srgbClr val="000000"/>
                </a:solidFill>
              </a:defRPr>
            </a:lvl3pPr>
            <a:lvl4pPr marL="1879600" indent="-355600">
              <a:buSzPts val="1400"/>
              <a:defRPr sz="1400">
                <a:solidFill>
                  <a:srgbClr val="000000"/>
                </a:solidFill>
              </a:defRPr>
            </a:lvl4pPr>
            <a:lvl5pPr marL="2336800" indent="-355600">
              <a:buSzPts val="1400"/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Google Shape;24;p5"/>
          <p:cNvSpPr txBox="1"/>
          <p:nvPr>
            <p:ph type="body" sz="half" idx="21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0" name="Google Shape;26;p5"/>
          <p:cNvSpPr/>
          <p:nvPr/>
        </p:nvSpPr>
        <p:spPr>
          <a:xfrm>
            <a:off x="0" y="4848025"/>
            <a:ext cx="9144000" cy="2955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xfrm>
            <a:off x="8684345" y="4692391"/>
            <a:ext cx="336813" cy="335251"/>
          </a:xfrm>
          <a:prstGeom prst="rect">
            <a:avLst/>
          </a:prstGeom>
        </p:spPr>
        <p:txBody>
          <a:bodyPr/>
          <a:lstStyle>
            <a:lvl1pPr>
              <a:defRPr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>
                <a:solidFill>
                  <a:srgbClr val="000000"/>
                </a:solidFill>
              </a:defRPr>
            </a:lvl1pPr>
            <a:lvl2pPr marL="914400" indent="-304800">
              <a:buSzPts val="1200"/>
              <a:defRPr sz="1200">
                <a:solidFill>
                  <a:srgbClr val="000000"/>
                </a:solidFill>
              </a:defRPr>
            </a:lvl2pPr>
            <a:lvl3pPr marL="1371600" indent="-304800">
              <a:buSzPts val="1200"/>
              <a:defRPr sz="1200">
                <a:solidFill>
                  <a:srgbClr val="000000"/>
                </a:solidFill>
              </a:defRPr>
            </a:lvl3pPr>
            <a:lvl4pPr marL="1828800" indent="-304800">
              <a:buSzPts val="1200"/>
              <a:defRPr sz="1200">
                <a:solidFill>
                  <a:srgbClr val="000000"/>
                </a:solidFill>
              </a:defRPr>
            </a:lvl4pPr>
            <a:lvl5pPr marL="2286000" indent="-304800">
              <a:buSzPts val="1200"/>
              <a:defRPr sz="12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bg>
      <p:bgPr>
        <a:solidFill>
          <a:srgbClr val="C5D3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Text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38;p9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C5D3C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74" name="Title Text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5" name="Body Level One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Google Shape;41;p9"/>
          <p:cNvSpPr txBox="1"/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  <a:defRPr>
                <a:latin typeface="Caveat"/>
                <a:ea typeface="Caveat"/>
                <a:cs typeface="Caveat"/>
                <a:sym typeface="Caveat"/>
              </a:defRPr>
            </a:lvl1pPr>
            <a:lvl2pPr>
              <a:lnSpc>
                <a:spcPct val="100000"/>
              </a:lnSpc>
              <a:buClrTx/>
              <a:buFontTx/>
              <a:defRPr>
                <a:latin typeface="Caveat"/>
                <a:ea typeface="Caveat"/>
                <a:cs typeface="Caveat"/>
                <a:sym typeface="Caveat"/>
              </a:defRPr>
            </a:lvl2pPr>
            <a:lvl3pPr>
              <a:lnSpc>
                <a:spcPct val="100000"/>
              </a:lnSpc>
              <a:buClrTx/>
              <a:buFontTx/>
              <a:defRPr>
                <a:latin typeface="Caveat"/>
                <a:ea typeface="Caveat"/>
                <a:cs typeface="Caveat"/>
                <a:sym typeface="Caveat"/>
              </a:defRPr>
            </a:lvl3pPr>
            <a:lvl4pPr>
              <a:lnSpc>
                <a:spcPct val="100000"/>
              </a:lnSpc>
              <a:buClrTx/>
              <a:buFontTx/>
              <a:defRPr>
                <a:latin typeface="Caveat"/>
                <a:ea typeface="Caveat"/>
                <a:cs typeface="Caveat"/>
                <a:sym typeface="Caveat"/>
              </a:defRPr>
            </a:lvl4pPr>
            <a:lvl5pPr>
              <a:lnSpc>
                <a:spcPct val="100000"/>
              </a:lnSpc>
              <a:buClrTx/>
              <a:buFontTx/>
              <a:defRPr>
                <a:latin typeface="Caveat"/>
                <a:ea typeface="Caveat"/>
                <a:cs typeface="Caveat"/>
                <a:sym typeface="Cavea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●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○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Helvetica"/>
        <a:buChar char="■"/>
        <a:tabLst/>
        <a:defRPr b="0" baseline="0" cap="none" i="0" spc="0" strike="noStrike" sz="1800" u="none">
          <a:solidFill>
            <a:schemeClr val="accent2">
              <a:lumOff val="21764"/>
            </a:schemeClr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
</file>

<file path=ppt/slides/_rels/slide10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0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0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
</file>

<file path=ppt/slides/_rels/slide10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0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0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0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0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0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0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1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1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1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6.xml"/></Relationships>

</file>

<file path=ppt/slides/_rels/slide1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1.png"/><Relationship Id="rId3" Type="http://schemas.openxmlformats.org/officeDocument/2006/relationships/image" Target="../media/image4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9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3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1.gif"/><Relationship Id="rId3" Type="http://schemas.openxmlformats.org/officeDocument/2006/relationships/image" Target="../media/image14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2.jpeg"/><Relationship Id="rId5" Type="http://schemas.openxmlformats.org/officeDocument/2006/relationships/video" Target="../media/media1.mov"/><Relationship Id="rId6" Type="http://schemas.microsoft.com/office/2007/relationships/media" Target="../media/media1.mov"/><Relationship Id="rId7" Type="http://schemas.openxmlformats.org/officeDocument/2006/relationships/image" Target="../media/image6.png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7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7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7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8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8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8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8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9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9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</Relationships>

</file>

<file path=ppt/slides/_rels/slide9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
</file>

<file path=ppt/slides/_rels/slide9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9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omp130"/>
          <p:cNvSpPr txBox="1"/>
          <p:nvPr>
            <p:ph type="title"/>
          </p:nvPr>
        </p:nvSpPr>
        <p:spPr>
          <a:xfrm>
            <a:off x="2114103" y="3810103"/>
            <a:ext cx="4915794" cy="64963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Variables and Expressions</a:t>
            </a:r>
          </a:p>
        </p:txBody>
      </p:sp>
      <p:pic>
        <p:nvPicPr>
          <p:cNvPr id="2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9523" y="1581626"/>
            <a:ext cx="8264954" cy="19210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30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309" name="Writing and Running in Script Mod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Writing and Running in Script Mode</a:t>
              </a:r>
            </a:p>
          </p:txBody>
        </p:sp>
      </p:grpSp>
      <p:pic>
        <p:nvPicPr>
          <p:cNvPr id="31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3532" y="565655"/>
            <a:ext cx="6676936" cy="4934521"/>
          </a:xfrm>
          <a:prstGeom prst="rect">
            <a:avLst/>
          </a:prstGeom>
          <a:ln w="12700">
            <a:miter lim="400000"/>
          </a:ln>
        </p:spPr>
      </p:pic>
      <p:sp>
        <p:nvSpPr>
          <p:cNvPr id="312" name="Rectangle"/>
          <p:cNvSpPr/>
          <p:nvPr/>
        </p:nvSpPr>
        <p:spPr>
          <a:xfrm>
            <a:off x="1241992" y="3724829"/>
            <a:ext cx="3921421" cy="1339405"/>
          </a:xfrm>
          <a:prstGeom prst="rect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2" grpId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961;p9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Arithmetic operators</a:t>
            </a:r>
          </a:p>
        </p:txBody>
      </p:sp>
      <p:sp>
        <p:nvSpPr>
          <p:cNvPr id="1166" name="Google Shape;962;p97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*	Multiplication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/	Division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//	Integer division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%	Modulus (remainder)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+	Addition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-	Subtraction</a:t>
            </a:r>
          </a:p>
        </p:txBody>
      </p:sp>
      <p:graphicFrame>
        <p:nvGraphicFramePr>
          <p:cNvPr id="1167" name="Google Shape;963;p97"/>
          <p:cNvGraphicFramePr/>
          <p:nvPr/>
        </p:nvGraphicFramePr>
        <p:xfrm>
          <a:off x="4505424" y="1017724"/>
          <a:ext cx="3911402" cy="20292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57550"/>
                <a:gridCol w="1853850"/>
              </a:tblGrid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Operator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Precedence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*, /, //, %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+, -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</a:tbl>
          </a:graphicData>
        </a:graphic>
      </p:graphicFrame>
      <p:grpSp>
        <p:nvGrpSpPr>
          <p:cNvPr id="117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16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169" name="Performing Calculation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Performing Calculations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968;p9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Arithmetic operators</a:t>
            </a:r>
          </a:p>
        </p:txBody>
      </p:sp>
      <p:sp>
        <p:nvSpPr>
          <p:cNvPr id="1173" name="Google Shape;969;p98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*	Multiplication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/	Division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//	Integer division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%	Modulus (remainder)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+	Addition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-	Subtraction</a:t>
            </a:r>
          </a:p>
        </p:txBody>
      </p:sp>
      <p:graphicFrame>
        <p:nvGraphicFramePr>
          <p:cNvPr id="1174" name="Google Shape;970;p98"/>
          <p:cNvGraphicFramePr/>
          <p:nvPr/>
        </p:nvGraphicFramePr>
        <p:xfrm>
          <a:off x="4505424" y="1017724"/>
          <a:ext cx="3911402" cy="20292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57550"/>
                <a:gridCol w="1853850"/>
              </a:tblGrid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Operator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Precedence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*, /, //, %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+, -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</a:tbl>
          </a:graphicData>
        </a:graphic>
      </p:graphicFrame>
      <p:sp>
        <p:nvSpPr>
          <p:cNvPr id="1175" name="Google Shape;971;p98"/>
          <p:cNvSpPr txBox="1"/>
          <p:nvPr/>
        </p:nvSpPr>
        <p:spPr>
          <a:xfrm>
            <a:off x="4505325" y="3031700"/>
            <a:ext cx="3911401" cy="1554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This is your “order of operations” for Python!</a:t>
            </a:r>
          </a:p>
        </p:txBody>
      </p:sp>
      <p:grpSp>
        <p:nvGrpSpPr>
          <p:cNvPr id="1178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176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177" name="Performing Calculation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Performing Calculations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976;p9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Arithmetic operators</a:t>
            </a:r>
          </a:p>
        </p:txBody>
      </p:sp>
      <p:sp>
        <p:nvSpPr>
          <p:cNvPr id="1181" name="Google Shape;977;p99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*	Multiplication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/	Division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//	Integer division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%	Modulus (remainder)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+	Addition</a:t>
            </a:r>
          </a:p>
          <a:p>
            <a:pPr marL="0" indent="0">
              <a:spcBef>
                <a:spcPts val="1600"/>
              </a:spcBef>
              <a:buSzTx/>
              <a:buNone/>
              <a:defRPr sz="2000"/>
            </a:pPr>
            <a:r>
              <a:t>-	Subtraction</a:t>
            </a:r>
          </a:p>
        </p:txBody>
      </p:sp>
      <p:graphicFrame>
        <p:nvGraphicFramePr>
          <p:cNvPr id="1182" name="Google Shape;978;p99"/>
          <p:cNvGraphicFramePr/>
          <p:nvPr/>
        </p:nvGraphicFramePr>
        <p:xfrm>
          <a:off x="4505424" y="1017724"/>
          <a:ext cx="3911402" cy="20292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57550"/>
                <a:gridCol w="1853850"/>
              </a:tblGrid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Operator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Precedence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*, /, //, %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+, -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</a:tbl>
          </a:graphicData>
        </a:graphic>
      </p:graphicFrame>
      <p:pic>
        <p:nvPicPr>
          <p:cNvPr id="1183" name="Google Shape;979;p99" descr="Google Shape;979;p99"/>
          <p:cNvPicPr>
            <a:picLocks noChangeAspect="1"/>
          </p:cNvPicPr>
          <p:nvPr/>
        </p:nvPicPr>
        <p:blipFill>
          <a:blip r:embed="rId2">
            <a:extLst/>
          </a:blip>
          <a:srcRect l="0" t="0" r="0" b="15718"/>
          <a:stretch>
            <a:fillRect/>
          </a:stretch>
        </p:blipFill>
        <p:spPr>
          <a:xfrm flipH="1" rot="5400000">
            <a:off x="6796150" y="3157735"/>
            <a:ext cx="1102200" cy="880601"/>
          </a:xfrm>
          <a:prstGeom prst="rect">
            <a:avLst/>
          </a:prstGeom>
          <a:ln w="12700">
            <a:miter lim="400000"/>
          </a:ln>
        </p:spPr>
      </p:pic>
      <p:sp>
        <p:nvSpPr>
          <p:cNvPr id="1184" name="Google Shape;980;p99"/>
          <p:cNvSpPr txBox="1"/>
          <p:nvPr/>
        </p:nvSpPr>
        <p:spPr>
          <a:xfrm>
            <a:off x="3631124" y="3031700"/>
            <a:ext cx="3599101" cy="1554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Ties within rows are broken by going from left to right</a:t>
            </a:r>
          </a:p>
        </p:txBody>
      </p:sp>
      <p:grpSp>
        <p:nvGrpSpPr>
          <p:cNvPr id="1187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185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186" name="Performing Calculation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Performing Calculations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985;p10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Let’s do some examples!</a:t>
            </a:r>
          </a:p>
        </p:txBody>
      </p:sp>
      <p:sp>
        <p:nvSpPr>
          <p:cNvPr id="1190" name="Google Shape;986;p100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419100">
              <a:buSzPts val="3000"/>
              <a:defRPr sz="3000"/>
            </a:pPr>
            <a:r>
              <a:t>4 + 2 * 3</a:t>
            </a:r>
          </a:p>
          <a:p>
            <a:pPr indent="-419100">
              <a:buSzPts val="3000"/>
              <a:defRPr sz="3000"/>
            </a:pPr>
            <a:r>
              <a:t>5 + 1 / 2 - 4</a:t>
            </a:r>
          </a:p>
          <a:p>
            <a:pPr indent="-419100">
              <a:buSzPts val="3000"/>
              <a:defRPr sz="3000"/>
            </a:pPr>
            <a:r>
              <a:t>15 / 2.0 + 6</a:t>
            </a:r>
          </a:p>
          <a:p>
            <a:pPr indent="-419100">
              <a:buSzPts val="3000"/>
              <a:defRPr sz="3000"/>
            </a:pPr>
            <a:r>
              <a:t>5 + 1 / (2 - 4)</a:t>
            </a:r>
          </a:p>
          <a:p>
            <a:pPr indent="-419100">
              <a:buSzPts val="3000"/>
              <a:defRPr sz="3000"/>
            </a:pPr>
            <a:r>
              <a:t>5 + 1 // (2 - 4)</a:t>
            </a:r>
          </a:p>
          <a:p>
            <a:pPr indent="-419100">
              <a:buSzPts val="3000"/>
              <a:defRPr sz="3000"/>
            </a:pPr>
            <a:r>
              <a:t>1 * 2 + 3 * 5 % 4</a:t>
            </a:r>
          </a:p>
        </p:txBody>
      </p:sp>
      <p:sp>
        <p:nvSpPr>
          <p:cNvPr id="1191" name="Google Shape;987;p100"/>
          <p:cNvSpPr txBox="1"/>
          <p:nvPr/>
        </p:nvSpPr>
        <p:spPr>
          <a:xfrm>
            <a:off x="4007099" y="3406599"/>
            <a:ext cx="4825202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Let’s all think about it</a:t>
            </a:r>
          </a:p>
        </p:txBody>
      </p:sp>
      <p:graphicFrame>
        <p:nvGraphicFramePr>
          <p:cNvPr id="1192" name="Google Shape;988;p100"/>
          <p:cNvGraphicFramePr/>
          <p:nvPr/>
        </p:nvGraphicFramePr>
        <p:xfrm>
          <a:off x="4505424" y="1017724"/>
          <a:ext cx="3911402" cy="20292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57550"/>
                <a:gridCol w="1853850"/>
              </a:tblGrid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Operator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Precedence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*, /, //, %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+, -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</a:tbl>
          </a:graphicData>
        </a:graphic>
      </p:graphicFrame>
      <p:grpSp>
        <p:nvGrpSpPr>
          <p:cNvPr id="1195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193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194" name="Performing Calculation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Performing Calculations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993;p10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Let’s do some examples!</a:t>
            </a:r>
          </a:p>
        </p:txBody>
      </p:sp>
      <p:sp>
        <p:nvSpPr>
          <p:cNvPr id="1198" name="Google Shape;994;p101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419100">
              <a:buSzPts val="3000"/>
              <a:defRPr sz="3000"/>
            </a:pPr>
            <a:r>
              <a:t>4 + 2 * 3</a:t>
            </a:r>
          </a:p>
          <a:p>
            <a:pPr indent="-419100">
              <a:buSzPts val="3000"/>
              <a:defRPr sz="3000"/>
            </a:pPr>
            <a:r>
              <a:t>5 + 1 / 2 - 4</a:t>
            </a:r>
          </a:p>
          <a:p>
            <a:pPr indent="-419100">
              <a:buSzPts val="3000"/>
              <a:defRPr sz="3000"/>
            </a:pPr>
            <a:r>
              <a:t>15 / 2.0 + 6</a:t>
            </a:r>
          </a:p>
          <a:p>
            <a:pPr indent="-419100">
              <a:buSzPts val="3000"/>
              <a:defRPr sz="3000"/>
            </a:pPr>
            <a:r>
              <a:t>5 + 1 / (2 - 4)</a:t>
            </a:r>
          </a:p>
          <a:p>
            <a:pPr indent="-419100">
              <a:buSzPts val="3000"/>
              <a:defRPr sz="3000"/>
            </a:pPr>
            <a:r>
              <a:t>5 + 1 // (2 - 4)</a:t>
            </a:r>
          </a:p>
          <a:p>
            <a:pPr indent="-419100">
              <a:buSzPts val="3000"/>
              <a:defRPr sz="3000"/>
            </a:pPr>
            <a:r>
              <a:t>1 * 2 + 3 * 5 % 4</a:t>
            </a:r>
          </a:p>
        </p:txBody>
      </p:sp>
      <p:sp>
        <p:nvSpPr>
          <p:cNvPr id="1199" name="Google Shape;995;p101"/>
          <p:cNvSpPr txBox="1"/>
          <p:nvPr/>
        </p:nvSpPr>
        <p:spPr>
          <a:xfrm>
            <a:off x="5120425" y="3704525"/>
            <a:ext cx="26814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[demo]</a:t>
            </a:r>
          </a:p>
        </p:txBody>
      </p:sp>
      <p:graphicFrame>
        <p:nvGraphicFramePr>
          <p:cNvPr id="1200" name="Google Shape;996;p101"/>
          <p:cNvGraphicFramePr/>
          <p:nvPr/>
        </p:nvGraphicFramePr>
        <p:xfrm>
          <a:off x="4505424" y="1017724"/>
          <a:ext cx="3911402" cy="20292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57550"/>
                <a:gridCol w="1853850"/>
              </a:tblGrid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Operator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Precedence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*, /, //, %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+, -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</a:tbl>
          </a:graphicData>
        </a:graphic>
      </p:graphicFrame>
      <p:grpSp>
        <p:nvGrpSpPr>
          <p:cNvPr id="1203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201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202" name="Performing Calculation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Performing Calculations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001;p10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Let’s do some examples!</a:t>
            </a:r>
          </a:p>
        </p:txBody>
      </p:sp>
      <p:sp>
        <p:nvSpPr>
          <p:cNvPr id="1206" name="Google Shape;1002;p102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419100">
              <a:buSzPts val="3000"/>
              <a:defRPr sz="3000"/>
            </a:pPr>
            <a:r>
              <a:t>4 + 2 * 3 → 10</a:t>
            </a:r>
          </a:p>
          <a:p>
            <a:pPr indent="-419100">
              <a:buSzPts val="3000"/>
              <a:defRPr sz="3000"/>
            </a:pPr>
            <a:r>
              <a:t>5 + 1 / 2 - 4 → 1.5</a:t>
            </a:r>
          </a:p>
          <a:p>
            <a:pPr indent="-419100">
              <a:buSzPts val="3000"/>
              <a:defRPr sz="3000"/>
            </a:pPr>
            <a:r>
              <a:t>15 / 2.0 + 6 → 13.5</a:t>
            </a:r>
          </a:p>
          <a:p>
            <a:pPr indent="-419100">
              <a:buSzPts val="3000"/>
              <a:defRPr sz="3000"/>
            </a:pPr>
            <a:r>
              <a:t>5 + 1 / (2 - 4) → 4.5</a:t>
            </a:r>
          </a:p>
          <a:p>
            <a:pPr indent="-419100">
              <a:buSzPts val="3000"/>
              <a:defRPr sz="3000"/>
            </a:pPr>
            <a:r>
              <a:t>5 + 1 // (2 - 4) → 4</a:t>
            </a:r>
          </a:p>
          <a:p>
            <a:pPr indent="-419100">
              <a:buSzPts val="3000"/>
              <a:defRPr sz="3000"/>
            </a:pPr>
            <a:r>
              <a:t>1 * 2 + 3 * 5 % 4 → 5</a:t>
            </a:r>
          </a:p>
        </p:txBody>
      </p:sp>
      <p:sp>
        <p:nvSpPr>
          <p:cNvPr id="1207" name="Google Shape;1003;p102"/>
          <p:cNvSpPr txBox="1"/>
          <p:nvPr/>
        </p:nvSpPr>
        <p:spPr>
          <a:xfrm>
            <a:off x="5120425" y="3704525"/>
            <a:ext cx="26814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[demo]</a:t>
            </a:r>
          </a:p>
        </p:txBody>
      </p:sp>
      <p:graphicFrame>
        <p:nvGraphicFramePr>
          <p:cNvPr id="1208" name="Google Shape;1004;p102"/>
          <p:cNvGraphicFramePr/>
          <p:nvPr/>
        </p:nvGraphicFramePr>
        <p:xfrm>
          <a:off x="4505424" y="1017724"/>
          <a:ext cx="3911402" cy="202920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57550"/>
                <a:gridCol w="1853850"/>
              </a:tblGrid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Operator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b="1"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Precedence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()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*, /, //, %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  <a:tr h="50730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+, -</a:t>
                      </a:r>
                    </a:p>
                  </a:txBody>
                  <a:tcPr marL="91425" marR="91425" marT="91425" marB="91425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</a:p>
                  </a:txBody>
                  <a:tcPr marL="91425" marR="91425" marT="91425" marB="91425" anchor="t" anchorCtr="0" horzOverflow="overflow"/>
                </a:tc>
              </a:tr>
            </a:tbl>
          </a:graphicData>
        </a:graphic>
      </p:graphicFrame>
      <p:grpSp>
        <p:nvGrpSpPr>
          <p:cNvPr id="1211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209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210" name="Performing Calculation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Performing Calculations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009;p10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Let’s do some examples!</a:t>
            </a:r>
          </a:p>
        </p:txBody>
      </p:sp>
      <p:sp>
        <p:nvSpPr>
          <p:cNvPr id="1214" name="Google Shape;1010;p103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419100">
              <a:buSzPts val="3000"/>
              <a:defRPr sz="3000"/>
            </a:pPr>
            <a:r>
              <a:t>4 + 2 * 3 → 10</a:t>
            </a:r>
          </a:p>
          <a:p>
            <a:pPr indent="-419100">
              <a:buSzPts val="3000"/>
              <a:defRPr sz="3000"/>
            </a:pPr>
            <a:r>
              <a:t>5 + 1 / 2 - 4 → 1.5</a:t>
            </a:r>
          </a:p>
          <a:p>
            <a:pPr indent="-419100">
              <a:buSzPts val="3000"/>
              <a:defRPr sz="3000"/>
            </a:pPr>
            <a:r>
              <a:t>15 / 2.0 + 6 → 13.5</a:t>
            </a:r>
          </a:p>
          <a:p>
            <a:pPr indent="-419100">
              <a:buSzPts val="3000"/>
              <a:defRPr sz="3000"/>
            </a:pPr>
            <a:r>
              <a:t>5 + 1 / (2 - 4) → 4.5</a:t>
            </a:r>
          </a:p>
          <a:p>
            <a:pPr indent="-419100">
              <a:buSzPts val="3000"/>
              <a:defRPr sz="3000"/>
            </a:pPr>
            <a:r>
              <a:t>5 + 1 // (2 - 4) → 4</a:t>
            </a:r>
          </a:p>
          <a:p>
            <a:pPr indent="-419100">
              <a:buSzPts val="3000"/>
              <a:defRPr sz="3000"/>
            </a:pPr>
            <a:r>
              <a:t>1 * 2 + 3 * 5 % 4 → 5</a:t>
            </a:r>
          </a:p>
        </p:txBody>
      </p:sp>
      <p:sp>
        <p:nvSpPr>
          <p:cNvPr id="1215" name="Google Shape;1011;p103"/>
          <p:cNvSpPr txBox="1"/>
          <p:nvPr/>
        </p:nvSpPr>
        <p:spPr>
          <a:xfrm>
            <a:off x="4364575" y="1152475"/>
            <a:ext cx="4216801" cy="2468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t>NOTE</a:t>
            </a:r>
            <a:r>
              <a:rPr b="0"/>
              <a:t>: Any of the literals can also be replaced with variables that are associated with the same value</a:t>
            </a:r>
          </a:p>
        </p:txBody>
      </p:sp>
      <p:grpSp>
        <p:nvGrpSpPr>
          <p:cNvPr id="1218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216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217" name="Performing Calculation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Performing Calculations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016;p10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Let’s do some examples!</a:t>
            </a:r>
          </a:p>
        </p:txBody>
      </p:sp>
      <p:sp>
        <p:nvSpPr>
          <p:cNvPr id="1221" name="Google Shape;1017;p104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419100">
              <a:buSzPts val="3000"/>
              <a:defRPr sz="3000"/>
            </a:pPr>
            <a:r>
              <a:t>4 + 2 * 3 → 10</a:t>
            </a:r>
          </a:p>
          <a:p>
            <a:pPr indent="-419100">
              <a:buSzPts val="3000"/>
              <a:defRPr sz="3000"/>
            </a:pPr>
            <a:r>
              <a:t>5 + 1 / 2 - 4 → 1.5</a:t>
            </a:r>
          </a:p>
          <a:p>
            <a:pPr indent="-419100">
              <a:buSzPts val="3000"/>
              <a:defRPr sz="3000"/>
            </a:pPr>
            <a:r>
              <a:t>15 / 2.0 + 6 → 13.5</a:t>
            </a:r>
          </a:p>
          <a:p>
            <a:pPr indent="-419100">
              <a:buSzPts val="3000"/>
              <a:defRPr sz="3000"/>
            </a:pPr>
            <a:r>
              <a:t>5 + 1 / (2 - 4) → 4.5</a:t>
            </a:r>
          </a:p>
          <a:p>
            <a:pPr indent="-419100">
              <a:buSzPts val="3000"/>
              <a:defRPr sz="3000"/>
            </a:pPr>
            <a:r>
              <a:t>5 + 1 // (2 - 4) → 4</a:t>
            </a:r>
          </a:p>
          <a:p>
            <a:pPr indent="-419100">
              <a:buSzPts val="3000"/>
              <a:defRPr sz="3000"/>
            </a:pPr>
            <a:r>
              <a:t>1 * 2 + 3 * 5 % 4 → 5</a:t>
            </a:r>
          </a:p>
        </p:txBody>
      </p:sp>
      <p:sp>
        <p:nvSpPr>
          <p:cNvPr id="1222" name="Google Shape;1018;p104"/>
          <p:cNvSpPr txBox="1"/>
          <p:nvPr/>
        </p:nvSpPr>
        <p:spPr>
          <a:xfrm>
            <a:off x="4404874" y="1152475"/>
            <a:ext cx="4216801" cy="3497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t>For example:</a:t>
            </a:r>
          </a:p>
          <a:p>
            <a:pPr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</a:p>
          <a:p>
            <a:pPr indent="457200">
              <a:defRPr b="1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x = 2</a:t>
            </a:r>
          </a:p>
          <a:p>
            <a:pPr indent="457200">
              <a:defRPr b="1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4 + x * 3</a:t>
            </a:r>
          </a:p>
          <a:p>
            <a:pPr indent="457200">
              <a:defRPr b="1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  <a:p>
            <a:pPr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t>This evaluates to 10, just like our first example expression!</a:t>
            </a:r>
          </a:p>
        </p:txBody>
      </p:sp>
      <p:grpSp>
        <p:nvGrpSpPr>
          <p:cNvPr id="1225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223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224" name="Performing Calculation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Performing Calculations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227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228" name="Expression Shorthand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Expression Shorthands</a:t>
              </a:r>
            </a:p>
          </p:txBody>
        </p:sp>
      </p:grpSp>
      <p:sp>
        <p:nvSpPr>
          <p:cNvPr id="1230" name="Content Placeholder 2"/>
          <p:cNvSpPr txBox="1"/>
          <p:nvPr/>
        </p:nvSpPr>
        <p:spPr>
          <a:xfrm>
            <a:off x="1528657" y="1574995"/>
            <a:ext cx="6280982" cy="32599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spAutoFit/>
          </a:bodyPr>
          <a:lstStyle/>
          <a:p>
            <a:pPr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	num1 = num1 + 1	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same as </a:t>
            </a:r>
            <a:r>
              <a:t>	num1 += 1</a:t>
            </a:r>
            <a:endParaRPr sz="2400"/>
          </a:p>
          <a:p>
            <a:pPr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	num2 = num2 - 4	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same as </a:t>
            </a:r>
            <a:r>
              <a:t>	num2 -= 4</a:t>
            </a:r>
            <a:endParaRPr sz="2400"/>
          </a:p>
          <a:p>
            <a:pPr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	num3 = num3 * 2	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same as </a:t>
            </a:r>
            <a:r>
              <a:t>	num3 *= 2</a:t>
            </a:r>
            <a:endParaRPr sz="2400"/>
          </a:p>
          <a:p>
            <a:pPr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	num1 = num1 / 2	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same as </a:t>
            </a:r>
            <a:r>
              <a:t>	num1 /= 2</a:t>
            </a:r>
            <a:endParaRPr sz="2400"/>
          </a:p>
          <a:p>
            <a:pPr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marL="244928" indent="-244928" defTabSz="342900">
              <a:spcBef>
                <a:spcPts val="300"/>
              </a:spcBef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Generally: </a:t>
            </a:r>
            <a:endParaRPr b="1" sz="1800">
              <a:latin typeface="Courier"/>
              <a:ea typeface="Courier"/>
              <a:cs typeface="Courier"/>
              <a:sym typeface="Courier"/>
            </a:endParaRPr>
          </a:p>
          <a:p>
            <a:pPr lvl="1" indent="457200" defTabSz="342900">
              <a:spcBef>
                <a:spcPts val="300"/>
              </a:spcBef>
              <a:defRPr b="1" i="1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variable</a:t>
            </a:r>
            <a:r>
              <a:rPr b="0" i="0"/>
              <a:t>  </a:t>
            </a:r>
            <a:r>
              <a:rPr i="0">
                <a:latin typeface="Courier"/>
                <a:ea typeface="Courier"/>
                <a:cs typeface="Courier"/>
                <a:sym typeface="Courier"/>
              </a:rPr>
              <a:t>=</a:t>
            </a:r>
            <a:r>
              <a:rPr b="0" i="0"/>
              <a:t>  </a:t>
            </a:r>
            <a:r>
              <a:t>variable</a:t>
            </a:r>
            <a:r>
              <a:rPr b="0" i="0"/>
              <a:t>  operator  (</a:t>
            </a:r>
            <a:r>
              <a:t>expression</a:t>
            </a:r>
            <a:r>
              <a:rPr b="0" i="0"/>
              <a:t>) </a:t>
            </a:r>
            <a:endParaRPr sz="2000"/>
          </a:p>
          <a:p>
            <a:pPr lvl="1" indent="457200" defTabSz="342900">
              <a:spcBef>
                <a:spcPts val="300"/>
              </a:spcBef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is same as:</a:t>
            </a:r>
            <a:endParaRPr sz="2000"/>
          </a:p>
          <a:p>
            <a:pPr lvl="1" indent="457200" defTabSz="342900">
              <a:spcBef>
                <a:spcPts val="300"/>
              </a:spcBef>
              <a:defRPr b="1" i="1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variable</a:t>
            </a:r>
            <a:r>
              <a:rPr b="0" i="0"/>
              <a:t>  operator</a:t>
            </a:r>
            <a:r>
              <a:rPr i="0">
                <a:latin typeface="Courier"/>
                <a:ea typeface="Courier"/>
                <a:cs typeface="Courier"/>
                <a:sym typeface="Courier"/>
              </a:rPr>
              <a:t>=</a:t>
            </a:r>
            <a:r>
              <a:rPr b="0" i="0"/>
              <a:t>  </a:t>
            </a:r>
            <a:r>
              <a:t>expression</a:t>
            </a:r>
          </a:p>
        </p:txBody>
      </p:sp>
      <p:sp>
        <p:nvSpPr>
          <p:cNvPr id="1231" name="Rectangle 1"/>
          <p:cNvSpPr/>
          <p:nvPr/>
        </p:nvSpPr>
        <p:spPr>
          <a:xfrm>
            <a:off x="1344010" y="621891"/>
            <a:ext cx="6491453" cy="9321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num1 = 5</a:t>
            </a:r>
            <a:br/>
            <a:r>
              <a:t>    num2 = 2</a:t>
            </a:r>
          </a:p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num3 = 1.9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2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2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2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2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2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2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30" grpId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5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233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234" name="Implicit Type Conversion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Implicit Type Conversion</a:t>
              </a:r>
            </a:p>
          </p:txBody>
        </p:sp>
      </p:grpSp>
      <p:sp>
        <p:nvSpPr>
          <p:cNvPr id="1236" name="Content Placeholder 2"/>
          <p:cNvSpPr txBox="1"/>
          <p:nvPr/>
        </p:nvSpPr>
        <p:spPr>
          <a:xfrm>
            <a:off x="1520190" y="1699591"/>
            <a:ext cx="6088713" cy="3130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/>
          <a:p>
            <a:pPr marL="254603" indent="-254603" defTabSz="339470">
              <a:lnSpc>
                <a:spcPct val="96000"/>
              </a:lnSpc>
              <a:spcBef>
                <a:spcPts val="300"/>
              </a:spcBef>
              <a:buSzPct val="100000"/>
              <a:buFont typeface="Arial"/>
              <a:buChar char="•"/>
              <a:defRPr sz="1782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Operations on two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int</a:t>
            </a:r>
            <a:r>
              <a:t>s (except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t>) that would result in an integer value are of type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int</a:t>
            </a:r>
            <a:endParaRPr b="1">
              <a:latin typeface="Courier"/>
              <a:ea typeface="Courier"/>
              <a:cs typeface="Courier"/>
              <a:sym typeface="Courier"/>
            </a:endParaRPr>
          </a:p>
          <a:p>
            <a:pPr defTabSz="339470">
              <a:lnSpc>
                <a:spcPct val="96000"/>
              </a:lnSpc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		num1 + 7  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12	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int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  <a:endParaRPr sz="1782"/>
          </a:p>
          <a:p>
            <a:pPr lvl="1" marL="641223" indent="-188595" defTabSz="339470">
              <a:lnSpc>
                <a:spcPct val="96000"/>
              </a:lnSpc>
              <a:spcBef>
                <a:spcPts val="300"/>
              </a:spcBef>
              <a:buSzPct val="100000"/>
              <a:buFont typeface="Arial"/>
              <a:buChar char="–"/>
              <a:defRPr sz="1386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Dividing (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t>) two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int</a:t>
            </a:r>
            <a:r>
              <a:t>s results in a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float</a:t>
            </a:r>
            <a:r>
              <a:t>, even if result is a round number (Ex.: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6</a:t>
            </a:r>
            <a:r>
              <a:t>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t>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2</a:t>
            </a:r>
            <a:r>
              <a:t> =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3.0</a:t>
            </a:r>
            <a:r>
              <a:t>) </a:t>
            </a:r>
            <a:endParaRPr b="1">
              <a:latin typeface="Courier"/>
              <a:ea typeface="Courier"/>
              <a:cs typeface="Courier"/>
              <a:sym typeface="Courier"/>
            </a:endParaRPr>
          </a:p>
          <a:p>
            <a:pPr marL="254603" indent="-254603" defTabSz="339470">
              <a:lnSpc>
                <a:spcPct val="96000"/>
              </a:lnSpc>
              <a:spcBef>
                <a:spcPts val="300"/>
              </a:spcBef>
              <a:buSzPct val="100000"/>
              <a:buFont typeface="Arial"/>
              <a:buChar char="•"/>
              <a:defRPr sz="1782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If either (or both) of operands are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float</a:t>
            </a:r>
            <a:r>
              <a:t>, the result is a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float</a:t>
            </a:r>
            <a:endParaRPr b="1">
              <a:latin typeface="Courier"/>
              <a:ea typeface="Courier"/>
              <a:cs typeface="Courier"/>
              <a:sym typeface="Courier"/>
            </a:endParaRPr>
          </a:p>
          <a:p>
            <a:pPr defTabSz="339470">
              <a:lnSpc>
                <a:spcPct val="96000"/>
              </a:lnSpc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		num3 + 1  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2.9	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float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  <a:endParaRPr sz="1979"/>
          </a:p>
          <a:p>
            <a:pPr marL="254603" indent="-254603" defTabSz="339470">
              <a:lnSpc>
                <a:spcPct val="96000"/>
              </a:lnSpc>
              <a:spcBef>
                <a:spcPts val="300"/>
              </a:spcBef>
              <a:buSzPct val="100000"/>
              <a:buFont typeface="Arial"/>
              <a:buChar char="•"/>
              <a:defRPr sz="1782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Exponentiation depends on the result:</a:t>
            </a:r>
          </a:p>
          <a:p>
            <a:pPr lvl="2" indent="905255" defTabSz="339470">
              <a:lnSpc>
                <a:spcPct val="96000"/>
              </a:lnSpc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num2 ** 3  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8	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int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lvl="2" indent="905255" defTabSz="339470">
              <a:lnSpc>
                <a:spcPct val="96000"/>
              </a:lnSpc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2 ** -1    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0.5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float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sp>
        <p:nvSpPr>
          <p:cNvPr id="1237" name="Rectangle 1"/>
          <p:cNvSpPr/>
          <p:nvPr/>
        </p:nvSpPr>
        <p:spPr>
          <a:xfrm>
            <a:off x="1344010" y="621891"/>
            <a:ext cx="6491453" cy="9321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num1 = 5</a:t>
            </a:r>
            <a:br/>
            <a:r>
              <a:t>    num2 = 2</a:t>
            </a:r>
          </a:p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num3 = 1.9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2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2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2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3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246;p28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/>
          <a:lstStyle>
            <a:lvl1pPr defTabSz="585215">
              <a:defRPr sz="3072"/>
            </a:lvl1pPr>
          </a:lstStyle>
          <a:p>
            <a:pPr/>
            <a:r>
              <a:t>How do computer program typically consists of?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185;p129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/>
          <a:lstStyle>
            <a:lvl1pPr defTabSz="420623">
              <a:defRPr sz="2208"/>
            </a:lvl1pPr>
          </a:lstStyle>
          <a:p>
            <a:pPr/>
            <a:r>
              <a:t>How should we store information if it is known and never changes?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190;p130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/>
          <a:lstStyle>
            <a:lvl1pPr defTabSz="420623">
              <a:defRPr sz="2208"/>
            </a:lvl1pPr>
          </a:lstStyle>
          <a:p>
            <a:pPr/>
            <a:r>
              <a:t>How should we store information if it is known and never changes?</a:t>
            </a:r>
          </a:p>
        </p:txBody>
      </p:sp>
      <p:sp>
        <p:nvSpPr>
          <p:cNvPr id="1242" name="Google Shape;1191;p130"/>
          <p:cNvSpPr txBox="1"/>
          <p:nvPr/>
        </p:nvSpPr>
        <p:spPr>
          <a:xfrm>
            <a:off x="2389350" y="3668150"/>
            <a:ext cx="4365300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Constants!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196;p131"/>
          <p:cNvSpPr txBox="1"/>
          <p:nvPr>
            <p:ph type="title"/>
          </p:nvPr>
        </p:nvSpPr>
        <p:spPr>
          <a:xfrm>
            <a:off x="311699" y="5607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Constants are like variables that don’t change</a:t>
            </a:r>
          </a:p>
        </p:txBody>
      </p:sp>
      <p:sp>
        <p:nvSpPr>
          <p:cNvPr id="1245" name="Google Shape;1197;p131"/>
          <p:cNvSpPr txBox="1"/>
          <p:nvPr>
            <p:ph type="body" idx="1"/>
          </p:nvPr>
        </p:nvSpPr>
        <p:spPr>
          <a:xfrm>
            <a:off x="311699" y="1282525"/>
            <a:ext cx="8520602" cy="3416401"/>
          </a:xfrm>
          <a:prstGeom prst="rect">
            <a:avLst/>
          </a:prstGeom>
        </p:spPr>
        <p:txBody>
          <a:bodyPr/>
          <a:lstStyle>
            <a:lvl1pPr indent="-355600">
              <a:buClr>
                <a:srgbClr val="000000"/>
              </a:buClr>
              <a:buSzPts val="2000"/>
              <a:defRPr sz="2000">
                <a:solidFill>
                  <a:srgbClr val="000000"/>
                </a:solidFill>
              </a:defRPr>
            </a:lvl1pPr>
          </a:lstStyle>
          <a:p>
            <a:pPr/>
            <a:r>
              <a:t>Constants give descriptive names to literals</a:t>
            </a:r>
          </a:p>
        </p:txBody>
      </p:sp>
      <p:grpSp>
        <p:nvGrpSpPr>
          <p:cNvPr id="1248" name="Google Shape;1198;p131"/>
          <p:cNvGrpSpPr/>
          <p:nvPr/>
        </p:nvGrpSpPr>
        <p:grpSpPr>
          <a:xfrm>
            <a:off x="1322250" y="2696424"/>
            <a:ext cx="6499501" cy="1526401"/>
            <a:chOff x="0" y="0"/>
            <a:chExt cx="6499500" cy="1526400"/>
          </a:xfrm>
        </p:grpSpPr>
        <p:sp>
          <p:nvSpPr>
            <p:cNvPr id="1246" name="Rounded Rectangle"/>
            <p:cNvSpPr/>
            <p:nvPr/>
          </p:nvSpPr>
          <p:spPr>
            <a:xfrm>
              <a:off x="0" y="0"/>
              <a:ext cx="6499501" cy="1526401"/>
            </a:xfrm>
            <a:prstGeom prst="roundRect">
              <a:avLst>
                <a:gd name="adj" fmla="val 16667"/>
              </a:avLst>
            </a:prstGeom>
            <a:noFill/>
            <a:ln w="28575" cap="flat">
              <a:solidFill>
                <a:srgbClr val="C5D3C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247" name="constants…"/>
            <p:cNvSpPr txBox="1"/>
            <p:nvPr/>
          </p:nvSpPr>
          <p:spPr>
            <a:xfrm>
              <a:off x="74512" y="119325"/>
              <a:ext cx="6350475" cy="12877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/>
            <a:p>
              <a:pPr>
                <a:defRPr b="1"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constants</a:t>
              </a:r>
            </a:p>
            <a:p>
              <a:pPr>
                <a:defRPr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Use constants with descriptive names instead of literals directly in your code.</a:t>
              </a:r>
            </a:p>
          </p:txBody>
        </p:sp>
      </p:grpSp>
      <p:sp>
        <p:nvSpPr>
          <p:cNvPr id="1249" name="Google Shape;1199;p131"/>
          <p:cNvSpPr txBox="1"/>
          <p:nvPr/>
        </p:nvSpPr>
        <p:spPr>
          <a:xfrm>
            <a:off x="1322250" y="2099124"/>
            <a:ext cx="2488801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Style note</a:t>
            </a:r>
          </a:p>
        </p:txBody>
      </p:sp>
      <p:grpSp>
        <p:nvGrpSpPr>
          <p:cNvPr id="1252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250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251" name="Constant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Constants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45" grpId="1"/>
      <p:bldP build="whole" bldLvl="1" animBg="1" rev="0" advAuto="0" spid="1249" grpId="2"/>
      <p:bldP build="whole" bldLvl="1" animBg="1" rev="0" advAuto="0" spid="1248" grpId="3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04;p13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Constants are like variables that don’t change</a:t>
            </a:r>
          </a:p>
        </p:txBody>
      </p:sp>
      <p:sp>
        <p:nvSpPr>
          <p:cNvPr id="1255" name="Google Shape;1205;p132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Clr>
                <a:srgbClr val="C5D3C4"/>
              </a:buClr>
              <a:buSzPts val="2000"/>
              <a:defRPr sz="2000">
                <a:solidFill>
                  <a:srgbClr val="C5D3C4"/>
                </a:solidFill>
              </a:defRPr>
            </a:pPr>
            <a:r>
              <a:t>Constants give descriptive names to literals</a:t>
            </a:r>
            <a:br/>
          </a:p>
          <a:p>
            <a:pPr indent="-355600">
              <a:buClr>
                <a:srgbClr val="000000"/>
              </a:buClr>
              <a:buSzPts val="2000"/>
              <a:defRPr sz="2000">
                <a:solidFill>
                  <a:srgbClr val="000000"/>
                </a:solidFill>
              </a:defRPr>
            </a:pPr>
            <a:r>
              <a:t>Use all capital letters and snake_case when naming constants</a:t>
            </a:r>
          </a:p>
        </p:txBody>
      </p:sp>
      <p:grpSp>
        <p:nvGrpSpPr>
          <p:cNvPr id="1258" name="Google Shape;1206;p132"/>
          <p:cNvGrpSpPr/>
          <p:nvPr/>
        </p:nvGrpSpPr>
        <p:grpSpPr>
          <a:xfrm>
            <a:off x="1322250" y="3001224"/>
            <a:ext cx="6499501" cy="1526401"/>
            <a:chOff x="0" y="0"/>
            <a:chExt cx="6499500" cy="1526400"/>
          </a:xfrm>
        </p:grpSpPr>
        <p:sp>
          <p:nvSpPr>
            <p:cNvPr id="1256" name="Rounded Rectangle"/>
            <p:cNvSpPr/>
            <p:nvPr/>
          </p:nvSpPr>
          <p:spPr>
            <a:xfrm>
              <a:off x="0" y="0"/>
              <a:ext cx="6499501" cy="1526401"/>
            </a:xfrm>
            <a:prstGeom prst="roundRect">
              <a:avLst>
                <a:gd name="adj" fmla="val 16667"/>
              </a:avLst>
            </a:prstGeom>
            <a:noFill/>
            <a:ln w="28575" cap="flat">
              <a:solidFill>
                <a:srgbClr val="C5D3C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257" name="constant names…"/>
            <p:cNvSpPr txBox="1"/>
            <p:nvPr/>
          </p:nvSpPr>
          <p:spPr>
            <a:xfrm>
              <a:off x="74512" y="108609"/>
              <a:ext cx="6350475" cy="13091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/>
            <a:p>
              <a:pPr>
                <a:defRPr b="1"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constant names</a:t>
              </a:r>
            </a:p>
            <a:p>
              <a:pPr>
                <a:defRPr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Use all capital letters and snake_case, for example </a:t>
              </a:r>
              <a:r>
                <a:rPr b="1">
                  <a:latin typeface="Courier New"/>
                  <a:ea typeface="Courier New"/>
                  <a:cs typeface="Courier New"/>
                  <a:sym typeface="Courier New"/>
                </a:rPr>
                <a:t>MY_CONSTANT = 500</a:t>
              </a:r>
              <a:r>
                <a:t>.</a:t>
              </a:r>
            </a:p>
          </p:txBody>
        </p:sp>
      </p:grpSp>
      <p:sp>
        <p:nvSpPr>
          <p:cNvPr id="1259" name="Google Shape;1207;p132"/>
          <p:cNvSpPr txBox="1"/>
          <p:nvPr/>
        </p:nvSpPr>
        <p:spPr>
          <a:xfrm>
            <a:off x="1322250" y="2403924"/>
            <a:ext cx="2488801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chemeClr val="accent3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Style note</a:t>
            </a:r>
          </a:p>
        </p:txBody>
      </p:sp>
      <p:grpSp>
        <p:nvGrpSpPr>
          <p:cNvPr id="1262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260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261" name="Constant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Constants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12;p13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Constants are like variables that don’t change</a:t>
            </a:r>
          </a:p>
        </p:txBody>
      </p:sp>
      <p:sp>
        <p:nvSpPr>
          <p:cNvPr id="1265" name="Google Shape;1213;p133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Clr>
                <a:srgbClr val="C5D3C4"/>
              </a:buClr>
              <a:buSzPts val="2000"/>
              <a:defRPr sz="2000">
                <a:solidFill>
                  <a:srgbClr val="C5D3C4"/>
                </a:solidFill>
              </a:defRPr>
            </a:pPr>
            <a:r>
              <a:t>Constants give descriptive names to literals</a:t>
            </a:r>
            <a:br/>
          </a:p>
          <a:p>
            <a:pPr indent="-355600">
              <a:buClr>
                <a:srgbClr val="C5D3C4"/>
              </a:buClr>
              <a:buSzPts val="2000"/>
              <a:defRPr sz="2000">
                <a:solidFill>
                  <a:srgbClr val="C5D3C4"/>
                </a:solidFill>
              </a:defRPr>
            </a:pPr>
            <a:r>
              <a:t>Use all capital letters and snake_case when naming constants</a:t>
            </a:r>
            <a:br/>
          </a:p>
          <a:p>
            <a:pPr indent="-355600">
              <a:buClr>
                <a:srgbClr val="000000"/>
              </a:buClr>
              <a:buSzPts val="2000"/>
              <a:defRPr sz="2000">
                <a:solidFill>
                  <a:srgbClr val="000000"/>
                </a:solidFill>
              </a:defRPr>
            </a:pPr>
            <a:r>
              <a:t>Constants are usually assigned outside functions and at the top of your program file (underneath the imports)</a:t>
            </a:r>
          </a:p>
        </p:txBody>
      </p:sp>
      <p:grpSp>
        <p:nvGrpSpPr>
          <p:cNvPr id="1268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266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267" name="Constant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Constants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2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270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271" name="Example of Using Constant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Example of Using Constants</a:t>
              </a:r>
            </a:p>
          </p:txBody>
        </p:sp>
      </p:grpSp>
      <p:sp>
        <p:nvSpPr>
          <p:cNvPr id="1273" name="Rectangle 1"/>
          <p:cNvSpPr/>
          <p:nvPr/>
        </p:nvSpPr>
        <p:spPr>
          <a:xfrm>
            <a:off x="1287378" y="887212"/>
            <a:ext cx="6569244" cy="3742056"/>
          </a:xfrm>
          <a:prstGeom prst="rect">
            <a:avLst/>
          </a:prstGeom>
          <a:solidFill>
            <a:srgbClr val="FFFFFF"/>
          </a:solidFill>
          <a:ln w="3175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i="1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"""</a:t>
            </a:r>
            <a:br/>
            <a:r>
              <a:t>File: constants.py</a:t>
            </a:r>
            <a:br/>
            <a:r>
              <a:t>------------------</a:t>
            </a:r>
            <a:br/>
            <a:r>
              <a:t>An example program with constants</a:t>
            </a:r>
            <a:br/>
            <a:r>
              <a:t>"""</a:t>
            </a:r>
            <a:br/>
            <a:br/>
            <a:r>
              <a:rPr i="0">
                <a:solidFill>
                  <a:srgbClr val="000000"/>
                </a:solidFill>
              </a:rPr>
              <a:t>INCHES_IN_FOOT = </a:t>
            </a:r>
            <a:r>
              <a:rPr i="0">
                <a:solidFill>
                  <a:srgbClr val="0000FF"/>
                </a:solidFill>
              </a:rPr>
              <a:t>12</a:t>
            </a:r>
            <a:br>
              <a:rPr i="0">
                <a:solidFill>
                  <a:srgbClr val="0000FF"/>
                </a:solidFill>
              </a:rPr>
            </a:br>
            <a:br>
              <a:rPr i="0">
                <a:solidFill>
                  <a:srgbClr val="0000FF"/>
                </a:solidFill>
              </a:rPr>
            </a:br>
            <a:r>
              <a:rPr b="1" i="0">
                <a:solidFill>
                  <a:srgbClr val="000080"/>
                </a:solidFill>
              </a:rPr>
              <a:t>def </a:t>
            </a:r>
            <a:r>
              <a:rPr i="0">
                <a:solidFill>
                  <a:srgbClr val="000000"/>
                </a:solidFill>
              </a:rPr>
              <a:t>main():</a:t>
            </a:r>
            <a:br>
              <a:rPr i="0">
                <a:solidFill>
                  <a:srgbClr val="000000"/>
                </a:solidFill>
              </a:rPr>
            </a:br>
            <a:r>
              <a:rPr i="0">
                <a:solidFill>
                  <a:srgbClr val="000000"/>
                </a:solidFill>
              </a:rPr>
              <a:t>    feet = </a:t>
            </a:r>
            <a:r>
              <a:rPr i="0">
                <a:solidFill>
                  <a:srgbClr val="000080"/>
                </a:solidFill>
              </a:rPr>
              <a:t>float</a:t>
            </a:r>
            <a:r>
              <a:rPr i="0">
                <a:solidFill>
                  <a:srgbClr val="000000"/>
                </a:solidFill>
              </a:rPr>
              <a:t>(</a:t>
            </a:r>
            <a:r>
              <a:rPr i="0">
                <a:solidFill>
                  <a:srgbClr val="000080"/>
                </a:solidFill>
              </a:rPr>
              <a:t>input</a:t>
            </a:r>
            <a:r>
              <a:rPr i="0">
                <a:solidFill>
                  <a:srgbClr val="000000"/>
                </a:solidFill>
              </a:rPr>
              <a:t>(</a:t>
            </a:r>
            <a:r>
              <a:rPr b="1" i="0">
                <a:solidFill>
                  <a:srgbClr val="008080"/>
                </a:solidFill>
              </a:rPr>
              <a:t>"Enter number of feet: "</a:t>
            </a:r>
            <a:r>
              <a:rPr i="0">
                <a:solidFill>
                  <a:srgbClr val="000000"/>
                </a:solidFill>
              </a:rPr>
              <a:t>))</a:t>
            </a:r>
            <a:br>
              <a:rPr i="0">
                <a:solidFill>
                  <a:srgbClr val="000000"/>
                </a:solidFill>
              </a:rPr>
            </a:br>
            <a:r>
              <a:rPr i="0">
                <a:solidFill>
                  <a:srgbClr val="000000"/>
                </a:solidFill>
              </a:rPr>
              <a:t>    inches = feet * INCHES_IN_FOOT</a:t>
            </a:r>
            <a:br>
              <a:rPr i="0">
                <a:solidFill>
                  <a:srgbClr val="000000"/>
                </a:solidFill>
              </a:rPr>
            </a:br>
            <a:r>
              <a:rPr i="0">
                <a:solidFill>
                  <a:srgbClr val="000000"/>
                </a:solidFill>
              </a:rPr>
              <a:t>    </a:t>
            </a:r>
            <a:r>
              <a:rPr i="0">
                <a:solidFill>
                  <a:srgbClr val="000080"/>
                </a:solidFill>
              </a:rPr>
              <a:t>print</a:t>
            </a:r>
            <a:r>
              <a:rPr i="0">
                <a:solidFill>
                  <a:srgbClr val="000000"/>
                </a:solidFill>
              </a:rPr>
              <a:t>(</a:t>
            </a:r>
            <a:r>
              <a:rPr b="1" i="0">
                <a:solidFill>
                  <a:srgbClr val="008080"/>
                </a:solidFill>
              </a:rPr>
              <a:t>"That is " </a:t>
            </a:r>
            <a:r>
              <a:rPr i="0">
                <a:solidFill>
                  <a:srgbClr val="000000"/>
                </a:solidFill>
              </a:rPr>
              <a:t>+ </a:t>
            </a:r>
            <a:r>
              <a:rPr i="0">
                <a:solidFill>
                  <a:srgbClr val="000080"/>
                </a:solidFill>
              </a:rPr>
              <a:t>str</a:t>
            </a:r>
            <a:r>
              <a:rPr i="0">
                <a:solidFill>
                  <a:srgbClr val="000000"/>
                </a:solidFill>
              </a:rPr>
              <a:t>(inches) + </a:t>
            </a:r>
            <a:r>
              <a:rPr b="1" i="0">
                <a:solidFill>
                  <a:srgbClr val="008080"/>
                </a:solidFill>
              </a:rPr>
              <a:t>" inches!"</a:t>
            </a:r>
            <a:r>
              <a:rPr i="0">
                <a:solidFill>
                  <a:srgbClr val="000000"/>
                </a:solidFill>
              </a:rPr>
              <a:t>)</a:t>
            </a:r>
            <a:br>
              <a:rPr i="0">
                <a:solidFill>
                  <a:srgbClr val="000000"/>
                </a:solidFill>
              </a:rPr>
            </a:br>
            <a:br>
              <a:rPr i="0">
                <a:solidFill>
                  <a:srgbClr val="000000"/>
                </a:solidFill>
              </a:rPr>
            </a:br>
            <a:r>
              <a:t># This provided line is required at the end of a Python file</a:t>
            </a:r>
            <a:br/>
            <a:r>
              <a:t># to call the main() function.</a:t>
            </a:r>
            <a:br/>
            <a:r>
              <a:rPr b="1" i="0">
                <a:solidFill>
                  <a:srgbClr val="000080"/>
                </a:solidFill>
              </a:rPr>
              <a:t>if </a:t>
            </a:r>
            <a:r>
              <a:rPr i="0">
                <a:solidFill>
                  <a:srgbClr val="000000"/>
                </a:solidFill>
              </a:rPr>
              <a:t>__name__ == </a:t>
            </a:r>
            <a:r>
              <a:rPr b="1" i="0">
                <a:solidFill>
                  <a:srgbClr val="008080"/>
                </a:solidFill>
              </a:rPr>
              <a:t>'__main__'</a:t>
            </a:r>
            <a:r>
              <a:rPr i="0">
                <a:solidFill>
                  <a:srgbClr val="000000"/>
                </a:solidFill>
              </a:rPr>
              <a:t>:</a:t>
            </a:r>
            <a:br>
              <a:rPr i="0">
                <a:solidFill>
                  <a:srgbClr val="000000"/>
                </a:solidFill>
              </a:rPr>
            </a:br>
            <a:r>
              <a:rPr i="0">
                <a:solidFill>
                  <a:srgbClr val="000000"/>
                </a:solidFill>
              </a:rPr>
              <a:t>    main()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7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275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276" name="Implicit Type Conversion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Implicit Type Conversion</a:t>
              </a:r>
            </a:p>
          </p:txBody>
        </p:sp>
      </p:grpSp>
      <p:sp>
        <p:nvSpPr>
          <p:cNvPr id="1278" name="Content Placeholder 2"/>
          <p:cNvSpPr txBox="1"/>
          <p:nvPr/>
        </p:nvSpPr>
        <p:spPr>
          <a:xfrm>
            <a:off x="1520190" y="1699591"/>
            <a:ext cx="6088713" cy="31308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/>
          <a:p>
            <a:pPr marL="254603" indent="-254603" defTabSz="339470">
              <a:lnSpc>
                <a:spcPct val="96000"/>
              </a:lnSpc>
              <a:spcBef>
                <a:spcPts val="300"/>
              </a:spcBef>
              <a:buSzPct val="100000"/>
              <a:buFont typeface="Arial"/>
              <a:buChar char="•"/>
              <a:defRPr sz="1782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Operations on two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int</a:t>
            </a:r>
            <a:r>
              <a:t>s (except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t>) that would result in an integer value are of type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int</a:t>
            </a:r>
            <a:endParaRPr b="1">
              <a:latin typeface="Courier"/>
              <a:ea typeface="Courier"/>
              <a:cs typeface="Courier"/>
              <a:sym typeface="Courier"/>
            </a:endParaRPr>
          </a:p>
          <a:p>
            <a:pPr defTabSz="339470">
              <a:lnSpc>
                <a:spcPct val="96000"/>
              </a:lnSpc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		num1 + 7  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12	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int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  <a:endParaRPr sz="1782"/>
          </a:p>
          <a:p>
            <a:pPr lvl="1" marL="641223" indent="-188595" defTabSz="339470">
              <a:lnSpc>
                <a:spcPct val="96000"/>
              </a:lnSpc>
              <a:spcBef>
                <a:spcPts val="300"/>
              </a:spcBef>
              <a:buSzPct val="100000"/>
              <a:buFont typeface="Arial"/>
              <a:buChar char="–"/>
              <a:defRPr sz="1386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Dividing (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t>) two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int</a:t>
            </a:r>
            <a:r>
              <a:t>s results in a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float</a:t>
            </a:r>
            <a:r>
              <a:t>, even if result is a round number (Ex.: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6</a:t>
            </a:r>
            <a:r>
              <a:t>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/</a:t>
            </a:r>
            <a:r>
              <a:t>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2</a:t>
            </a:r>
            <a:r>
              <a:t> =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3.0</a:t>
            </a:r>
            <a:r>
              <a:t>) </a:t>
            </a:r>
            <a:endParaRPr b="1">
              <a:latin typeface="Courier"/>
              <a:ea typeface="Courier"/>
              <a:cs typeface="Courier"/>
              <a:sym typeface="Courier"/>
            </a:endParaRPr>
          </a:p>
          <a:p>
            <a:pPr marL="254603" indent="-254603" defTabSz="339470">
              <a:lnSpc>
                <a:spcPct val="96000"/>
              </a:lnSpc>
              <a:spcBef>
                <a:spcPts val="300"/>
              </a:spcBef>
              <a:buSzPct val="100000"/>
              <a:buFont typeface="Arial"/>
              <a:buChar char="•"/>
              <a:defRPr sz="1782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If either (or both) of operands are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float</a:t>
            </a:r>
            <a:r>
              <a:t>, the result is a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float</a:t>
            </a:r>
            <a:endParaRPr b="1">
              <a:latin typeface="Courier"/>
              <a:ea typeface="Courier"/>
              <a:cs typeface="Courier"/>
              <a:sym typeface="Courier"/>
            </a:endParaRPr>
          </a:p>
          <a:p>
            <a:pPr defTabSz="339470">
              <a:lnSpc>
                <a:spcPct val="96000"/>
              </a:lnSpc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		num3 + 1  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2.9	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float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  <a:endParaRPr sz="1979"/>
          </a:p>
          <a:p>
            <a:pPr marL="254603" indent="-254603" defTabSz="339470">
              <a:lnSpc>
                <a:spcPct val="96000"/>
              </a:lnSpc>
              <a:spcBef>
                <a:spcPts val="300"/>
              </a:spcBef>
              <a:buSzPct val="100000"/>
              <a:buFont typeface="Arial"/>
              <a:buChar char="•"/>
              <a:defRPr sz="1782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Exponentiation depends on the result:</a:t>
            </a:r>
          </a:p>
          <a:p>
            <a:pPr lvl="2" indent="905255" defTabSz="339470">
              <a:lnSpc>
                <a:spcPct val="96000"/>
              </a:lnSpc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num2 ** 3  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8	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int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lvl="2" indent="905255" defTabSz="339470">
              <a:lnSpc>
                <a:spcPct val="96000"/>
              </a:lnSpc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2 ** -1    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0.5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float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sp>
        <p:nvSpPr>
          <p:cNvPr id="1279" name="Rectangle 1"/>
          <p:cNvSpPr/>
          <p:nvPr/>
        </p:nvSpPr>
        <p:spPr>
          <a:xfrm>
            <a:off x="1344010" y="621891"/>
            <a:ext cx="6491453" cy="9321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num1 = 5</a:t>
            </a:r>
            <a:br/>
            <a:r>
              <a:t>    num2 = 2</a:t>
            </a:r>
          </a:p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num3 = 1.9</a:t>
            </a:r>
          </a:p>
        </p:txBody>
      </p:sp>
      <p:pic>
        <p:nvPicPr>
          <p:cNvPr id="128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83" name="Image Gallery"/>
          <p:cNvGrpSpPr/>
          <p:nvPr/>
        </p:nvGrpSpPr>
        <p:grpSpPr>
          <a:xfrm>
            <a:off x="-28179" y="571665"/>
            <a:ext cx="9138445" cy="4979608"/>
            <a:chOff x="0" y="0"/>
            <a:chExt cx="9138443" cy="4979606"/>
          </a:xfrm>
        </p:grpSpPr>
        <p:pic>
          <p:nvPicPr>
            <p:cNvPr id="1281" name="kidplayluggage.jpeg" descr="kidplayluggage.jpe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24978" r="0" b="24978"/>
            <a:stretch>
              <a:fillRect/>
            </a:stretch>
          </p:blipFill>
          <p:spPr>
            <a:xfrm>
              <a:off x="0" y="0"/>
              <a:ext cx="9138444" cy="45732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82" name="Caption"/>
            <p:cNvSpPr/>
            <p:nvPr/>
          </p:nvSpPr>
          <p:spPr>
            <a:xfrm>
              <a:off x="0" y="4649406"/>
              <a:ext cx="9138444" cy="330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 defTabSz="457200">
                <a:defRPr sz="1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2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2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2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2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2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7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732;p68"/>
          <p:cNvSpPr txBox="1"/>
          <p:nvPr>
            <p:ph type="title"/>
          </p:nvPr>
        </p:nvSpPr>
        <p:spPr>
          <a:xfrm>
            <a:off x="490249" y="450150"/>
            <a:ext cx="6367802" cy="4090800"/>
          </a:xfrm>
          <a:prstGeom prst="rect">
            <a:avLst/>
          </a:prstGeom>
        </p:spPr>
        <p:txBody>
          <a:bodyPr/>
          <a:lstStyle/>
          <a:p>
            <a:pPr/>
            <a:r>
              <a:t>Input, Process, Output</a:t>
            </a:r>
          </a:p>
        </p:txBody>
      </p:sp>
      <p:pic>
        <p:nvPicPr>
          <p:cNvPr id="317" name="ipo.mov" descr="ipo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420046" y="1880330"/>
            <a:ext cx="5489145" cy="3063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1500" fill="hold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mediacall" nodeType="afterEffect" presetSubtype="0" presetID="1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2750" fill="hold"/>
                                        <p:tgtEl>
                                          <p:spTgt spid="3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5" fill="hold" display="0">
                  <p:stCondLst>
                    <p:cond delay="indefinite"/>
                  </p:stCondLst>
                </p:cTn>
                <p:tgtEl>
                  <p:spTgt spid="317"/>
                </p:tgtEl>
              </p:cMediaNode>
            </p:video>
          </p:childTnLst>
        </p:cTn>
      </p:par>
    </p:tnLst>
    <p:bldLst>
      <p:bldP build="whole" bldLvl="1" animBg="1" rev="0" advAuto="0" spid="317" grpId="2"/>
      <p:bldP build="whole" bldLvl="1" animBg="1" rev="0" advAuto="0" spid="316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ypically, computer performs three-step process…"/>
          <p:cNvSpPr txBox="1"/>
          <p:nvPr>
            <p:ph type="body" idx="4294967295"/>
          </p:nvPr>
        </p:nvSpPr>
        <p:spPr>
          <a:xfrm>
            <a:off x="950317" y="1174750"/>
            <a:ext cx="7380883" cy="3394472"/>
          </a:xfrm>
          <a:prstGeom prst="rect">
            <a:avLst/>
          </a:prstGeom>
        </p:spPr>
        <p:txBody>
          <a:bodyPr lIns="34289" tIns="34289" rIns="34289" bIns="34289"/>
          <a:lstStyle/>
          <a:p>
            <a:pPr marL="257175" indent="-257175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b="1" sz="24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Typically, computer performs three-step process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Receive input</a:t>
            </a:r>
          </a:p>
          <a:p>
            <a:pPr lvl="2" marL="1085850" indent="-171450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Input: any data that the program receives while it is running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Perform some process on the input</a:t>
            </a:r>
          </a:p>
          <a:p>
            <a:pPr lvl="2" marL="1085850" indent="-171450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Example: mathematical calculation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Produce output</a:t>
            </a:r>
          </a:p>
        </p:txBody>
      </p:sp>
      <p:grpSp>
        <p:nvGrpSpPr>
          <p:cNvPr id="322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320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321" name="Input, Processing and Output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Input, Processing and Output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19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246;p28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/>
          <a:lstStyle>
            <a:lvl1pPr defTabSz="795527">
              <a:defRPr sz="4176"/>
            </a:lvl1pPr>
          </a:lstStyle>
          <a:p>
            <a:pPr/>
            <a:r>
              <a:t>How do computers output?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326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327" name="print function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print</a:t>
              </a:r>
              <a:r>
                <a:rPr>
                  <a:latin typeface="Century Gothic"/>
                  <a:ea typeface="Century Gothic"/>
                  <a:cs typeface="Century Gothic"/>
                  <a:sym typeface="Century Gothic"/>
                </a:rPr>
                <a:t> function</a:t>
              </a:r>
            </a:p>
          </p:txBody>
        </p:sp>
      </p:grpSp>
      <p:sp>
        <p:nvSpPr>
          <p:cNvPr id="329" name="Rectangle 1"/>
          <p:cNvSpPr/>
          <p:nvPr/>
        </p:nvSpPr>
        <p:spPr>
          <a:xfrm>
            <a:off x="1516525" y="823225"/>
            <a:ext cx="6110950" cy="9321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br/>
            <a:r>
              <a:t>    </a:t>
            </a:r>
            <a:r>
              <a:rPr>
                <a:solidFill>
                  <a:srgbClr val="000080"/>
                </a:solidFill>
              </a:rPr>
              <a:t>print</a:t>
            </a:r>
            <a:r>
              <a:t>(</a:t>
            </a:r>
            <a:r>
              <a:rPr b="1">
                <a:solidFill>
                  <a:srgbClr val="008080"/>
                </a:solidFill>
              </a:rPr>
              <a:t>"This program adds two numbers."</a:t>
            </a:r>
            <a:r>
              <a:t>)</a:t>
            </a:r>
            <a:br/>
          </a:p>
        </p:txBody>
      </p:sp>
      <p:sp>
        <p:nvSpPr>
          <p:cNvPr id="330" name="Content Placeholder 2"/>
          <p:cNvSpPr txBox="1"/>
          <p:nvPr>
            <p:ph type="body" sz="half" idx="1"/>
          </p:nvPr>
        </p:nvSpPr>
        <p:spPr>
          <a:xfrm>
            <a:off x="1485900" y="1810276"/>
            <a:ext cx="6515100" cy="2850626"/>
          </a:xfrm>
          <a:prstGeom prst="rect">
            <a:avLst/>
          </a:prstGeom>
        </p:spPr>
        <p:txBody>
          <a:bodyPr/>
          <a:lstStyle/>
          <a:p>
            <a:pPr marL="244928" indent="-244928">
              <a:defRPr b="1" sz="2000">
                <a:latin typeface="Courier"/>
                <a:ea typeface="Courier"/>
                <a:cs typeface="Courier"/>
                <a:sym typeface="Courier"/>
              </a:defRPr>
            </a:pPr>
            <a:r>
              <a:t>print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 command prints text to the terminal</a:t>
            </a:r>
            <a:endParaRPr b="0">
              <a:latin typeface="Calibri"/>
              <a:ea typeface="Calibri"/>
              <a:cs typeface="Calibri"/>
              <a:sym typeface="Calibri"/>
            </a:endParaRPr>
          </a:p>
          <a:p>
            <a:pPr marL="244928" indent="-244928">
              <a:defRPr sz="2000"/>
            </a:pPr>
            <a:r>
              <a:t>Text printed is between double quotes ("text")</a:t>
            </a:r>
          </a:p>
          <a:p>
            <a:pPr lvl="1" marL="671512" indent="-214312">
              <a:spcBef>
                <a:spcPts val="400"/>
              </a:spcBef>
              <a:defRPr sz="1800"/>
            </a:pPr>
            <a:r>
              <a:t>Can also be between single quotes ('text')</a:t>
            </a:r>
            <a:endParaRPr sz="2000"/>
          </a:p>
          <a:p>
            <a:pPr lvl="1" marL="671512" indent="-214312">
              <a:spcBef>
                <a:spcPts val="400"/>
              </a:spcBef>
              <a:defRPr sz="1800"/>
            </a:pPr>
            <a:r>
              <a:t>Choice of quotes depends on text you are printing</a:t>
            </a:r>
            <a:endParaRPr sz="2000"/>
          </a:p>
          <a:p>
            <a:pPr lvl="2" marL="1085850" indent="-171450">
              <a:spcBef>
                <a:spcPts val="400"/>
              </a:spcBef>
              <a:defRPr sz="1800"/>
            </a:pPr>
            <a:r>
              <a:t>Double quotes when text contains single quotes </a:t>
            </a:r>
          </a:p>
          <a:p>
            <a:pPr lvl="2" marL="0" indent="914400">
              <a:spcBef>
                <a:spcPts val="300"/>
              </a:spcBef>
              <a:buSzTx/>
              <a:buNone/>
              <a:defRPr b="1" sz="1600">
                <a:latin typeface="Courier"/>
                <a:ea typeface="Courier"/>
                <a:cs typeface="Courier"/>
                <a:sym typeface="Courier"/>
              </a:defRPr>
            </a:pPr>
            <a:r>
              <a:t>print("no, you didn't")	</a:t>
            </a:r>
            <a:r>
              <a:rPr b="0">
                <a:latin typeface="Wingdings"/>
                <a:ea typeface="Wingdings"/>
                <a:cs typeface="Wingdings"/>
                <a:sym typeface="Wingdings"/>
              </a:rPr>
              <a:t>➔ </a:t>
            </a:r>
            <a:r>
              <a:t>no, you didn't</a:t>
            </a:r>
            <a:endParaRPr sz="1800"/>
          </a:p>
          <a:p>
            <a:pPr lvl="2" marL="1085850" indent="-171450">
              <a:spcBef>
                <a:spcPts val="400"/>
              </a:spcBef>
              <a:defRPr sz="1800"/>
            </a:pPr>
            <a:r>
              <a:t>Single quotes when text contains double quotes</a:t>
            </a:r>
          </a:p>
          <a:p>
            <a:pPr lvl="2" marL="0" indent="914400">
              <a:spcBef>
                <a:spcPts val="300"/>
              </a:spcBef>
              <a:buSzTx/>
              <a:buNone/>
              <a:defRPr b="1" sz="1600">
                <a:latin typeface="Courier"/>
                <a:ea typeface="Courier"/>
                <a:cs typeface="Courier"/>
                <a:sym typeface="Courier"/>
              </a:defRPr>
            </a:pPr>
            <a:r>
              <a:t>print('say "hi" Karel')	</a:t>
            </a:r>
            <a:r>
              <a:rPr b="0">
                <a:latin typeface="Wingdings"/>
                <a:ea typeface="Wingdings"/>
                <a:cs typeface="Wingdings"/>
                <a:sym typeface="Wingdings"/>
              </a:rPr>
              <a:t>➔	</a:t>
            </a:r>
            <a:r>
              <a:t>say "hi" Karel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3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30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732;p68"/>
          <p:cNvSpPr txBox="1"/>
          <p:nvPr>
            <p:ph type="title"/>
          </p:nvPr>
        </p:nvSpPr>
        <p:spPr>
          <a:xfrm>
            <a:off x="490249" y="450150"/>
            <a:ext cx="6367802" cy="4090800"/>
          </a:xfrm>
          <a:prstGeom prst="rect">
            <a:avLst/>
          </a:prstGeom>
        </p:spPr>
        <p:txBody>
          <a:bodyPr/>
          <a:lstStyle/>
          <a:p>
            <a:pPr/>
            <a:r>
              <a:t>Our first program </a:t>
            </a:r>
          </a:p>
        </p:txBody>
      </p:sp>
      <p:pic>
        <p:nvPicPr>
          <p:cNvPr id="33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5898918" y="1240135"/>
            <a:ext cx="2237549" cy="22375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5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335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</a:p>
          </p:txBody>
        </p:sp>
        <p:sp>
          <p:nvSpPr>
            <p:cNvPr id="336" name="Our First Python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Our First Python Program</a:t>
              </a:r>
            </a:p>
          </p:txBody>
        </p:sp>
      </p:grpSp>
      <p:sp>
        <p:nvSpPr>
          <p:cNvPr id="338" name="Rectangle 1"/>
          <p:cNvSpPr/>
          <p:nvPr/>
        </p:nvSpPr>
        <p:spPr>
          <a:xfrm>
            <a:off x="1371600" y="1100933"/>
            <a:ext cx="6477000" cy="32689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b="1" sz="12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"""</a:t>
            </a:r>
            <a:br/>
            <a:r>
              <a:t>File: helloworld.py</a:t>
            </a:r>
            <a:br/>
            <a:r>
              <a:t>-------------------</a:t>
            </a:r>
            <a:br/>
            <a:r>
              <a:t>This is our first python program.  It is customary to</a:t>
            </a:r>
            <a:br/>
            <a:r>
              <a:t>have a programmer's first program write "hello world"</a:t>
            </a:r>
            <a:br/>
            <a:r>
              <a:t>(inspired by the first program in Brian Kernighan and</a:t>
            </a:r>
            <a:br/>
            <a:r>
              <a:t>Dennis Ritchie's classic book, 'The C Programming Language.')</a:t>
            </a:r>
            <a:br/>
            <a:r>
              <a:t>"""</a:t>
            </a:r>
            <a:endParaRPr i="1">
              <a:solidFill>
                <a:srgbClr val="808080"/>
              </a:solidFill>
            </a:endParaRPr>
          </a:p>
          <a:p>
            <a:pPr defTabSz="685800">
              <a:defRPr i="1" sz="120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br/>
            <a:br/>
            <a:r>
              <a:rPr b="1" i="0">
                <a:solidFill>
                  <a:srgbClr val="000080"/>
                </a:solidFill>
              </a:rPr>
              <a:t>def </a:t>
            </a:r>
            <a:r>
              <a:rPr i="0">
                <a:solidFill>
                  <a:srgbClr val="000000"/>
                </a:solidFill>
              </a:rPr>
              <a:t>main():</a:t>
            </a:r>
            <a:br>
              <a:rPr i="0">
                <a:solidFill>
                  <a:srgbClr val="000000"/>
                </a:solidFill>
              </a:rPr>
            </a:br>
            <a:r>
              <a:rPr i="0">
                <a:solidFill>
                  <a:srgbClr val="000000"/>
                </a:solidFill>
              </a:rPr>
              <a:t>    </a:t>
            </a:r>
            <a:r>
              <a:rPr i="0">
                <a:solidFill>
                  <a:srgbClr val="000080"/>
                </a:solidFill>
              </a:rPr>
              <a:t>print</a:t>
            </a:r>
            <a:r>
              <a:rPr i="0">
                <a:solidFill>
                  <a:srgbClr val="000000"/>
                </a:solidFill>
              </a:rPr>
              <a:t>(</a:t>
            </a:r>
            <a:r>
              <a:rPr b="1" i="0">
                <a:solidFill>
                  <a:srgbClr val="008080"/>
                </a:solidFill>
              </a:rPr>
              <a:t>"hello, world!"</a:t>
            </a:r>
            <a:r>
              <a:rPr i="0">
                <a:solidFill>
                  <a:srgbClr val="000000"/>
                </a:solidFill>
              </a:rPr>
              <a:t>)</a:t>
            </a:r>
            <a:br>
              <a:rPr i="0">
                <a:solidFill>
                  <a:srgbClr val="000000"/>
                </a:solidFill>
              </a:rPr>
            </a:br>
            <a:br>
              <a:rPr i="0">
                <a:solidFill>
                  <a:srgbClr val="000000"/>
                </a:solidFill>
              </a:rPr>
            </a:br>
            <a:br>
              <a:rPr i="0">
                <a:solidFill>
                  <a:srgbClr val="000000"/>
                </a:solidFill>
              </a:rPr>
            </a:br>
            <a:r>
              <a:t># This provided line is required at the end of a Python</a:t>
            </a:r>
            <a:endParaRPr>
              <a:solidFill>
                <a:srgbClr val="3366FF"/>
              </a:solidFill>
              <a:latin typeface="+mn-lt"/>
              <a:ea typeface="+mn-ea"/>
              <a:cs typeface="+mn-cs"/>
              <a:sym typeface="Helvetica"/>
            </a:endParaRPr>
          </a:p>
          <a:p>
            <a:pPr defTabSz="685800">
              <a:defRPr i="1" sz="1200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# file to call the main() function.</a:t>
            </a:r>
            <a:br/>
            <a:r>
              <a:rPr b="1" i="0">
                <a:solidFill>
                  <a:srgbClr val="000080"/>
                </a:solidFill>
              </a:rPr>
              <a:t>if </a:t>
            </a:r>
            <a:r>
              <a:rPr i="0">
                <a:solidFill>
                  <a:srgbClr val="000000"/>
                </a:solidFill>
              </a:rPr>
              <a:t>__name__ == </a:t>
            </a:r>
            <a:r>
              <a:rPr b="1" i="0">
                <a:solidFill>
                  <a:srgbClr val="008080"/>
                </a:solidFill>
              </a:rPr>
              <a:t>'__main__'</a:t>
            </a:r>
            <a:r>
              <a:rPr i="0">
                <a:solidFill>
                  <a:srgbClr val="000000"/>
                </a:solidFill>
              </a:rPr>
              <a:t>:</a:t>
            </a:r>
            <a:br>
              <a:rPr i="0">
                <a:solidFill>
                  <a:srgbClr val="000000"/>
                </a:solidFill>
              </a:rPr>
            </a:br>
            <a:r>
              <a:rPr i="0">
                <a:solidFill>
                  <a:srgbClr val="000000"/>
                </a:solidFill>
              </a:rPr>
              <a:t>    main()			# little bit different than in Karel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340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</a:p>
          </p:txBody>
        </p:sp>
        <p:sp>
          <p:nvSpPr>
            <p:cNvPr id="341" name="Our First Python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Our First Python Program</a:t>
              </a:r>
            </a:p>
          </p:txBody>
        </p:sp>
      </p:grpSp>
      <p:pic>
        <p:nvPicPr>
          <p:cNvPr id="34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7349" y="680441"/>
            <a:ext cx="5829301" cy="4353836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Rectangle: Rounded Corners 3"/>
          <p:cNvSpPr/>
          <p:nvPr/>
        </p:nvSpPr>
        <p:spPr>
          <a:xfrm>
            <a:off x="3276600" y="4737100"/>
            <a:ext cx="495300" cy="222251"/>
          </a:xfrm>
          <a:prstGeom prst="roundRect">
            <a:avLst>
              <a:gd name="adj" fmla="val 16667"/>
            </a:avLst>
          </a:prstGeom>
          <a:ln w="38100">
            <a:solidFill>
              <a:srgbClr val="FF0000"/>
            </a:solidFill>
          </a:ln>
        </p:spPr>
        <p:txBody>
          <a:bodyPr lIns="34289" tIns="34289" rIns="34289" bIns="34289"/>
          <a:lstStyle/>
          <a:p>
            <a:pPr defTabSz="685800">
              <a:defRPr sz="1800">
                <a:solidFill>
                  <a:srgbClr val="3366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4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7348" y="680439"/>
            <a:ext cx="5829300" cy="435383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49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347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</a:p>
          </p:txBody>
        </p:sp>
        <p:sp>
          <p:nvSpPr>
            <p:cNvPr id="348" name="Our First Python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Our First Python Program</a:t>
              </a:r>
            </a:p>
          </p:txBody>
        </p:sp>
      </p:grpSp>
      <p:sp>
        <p:nvSpPr>
          <p:cNvPr id="350" name="TextBox 4"/>
          <p:cNvSpPr txBox="1"/>
          <p:nvPr/>
        </p:nvSpPr>
        <p:spPr>
          <a:xfrm>
            <a:off x="4390658" y="4325814"/>
            <a:ext cx="2842115" cy="378603"/>
          </a:xfrm>
          <a:prstGeom prst="rect">
            <a:avLst/>
          </a:prstGeom>
          <a:solidFill>
            <a:srgbClr val="FFFFCC"/>
          </a:solidFill>
          <a:ln w="3175">
            <a:solidFill>
              <a:srgbClr val="FF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spAutoFit/>
          </a:bodyPr>
          <a:lstStyle/>
          <a:p>
            <a:pPr algn="ctr" defTabSz="342900">
              <a:defRPr sz="1000">
                <a:solidFill>
                  <a:srgbClr val="01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This is on a PC.</a:t>
            </a:r>
            <a:endParaRPr>
              <a:solidFill>
                <a:srgbClr val="3366FF"/>
              </a:solidFill>
            </a:endParaRPr>
          </a:p>
          <a:p>
            <a:pPr algn="ctr" defTabSz="342900">
              <a:defRPr sz="1000">
                <a:solidFill>
                  <a:srgbClr val="01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On Macs: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python3 helloworld.py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5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172;p16"/>
          <p:cNvSpPr txBox="1"/>
          <p:nvPr>
            <p:ph type="title"/>
          </p:nvPr>
        </p:nvSpPr>
        <p:spPr>
          <a:xfrm>
            <a:off x="265500" y="1830475"/>
            <a:ext cx="4045200" cy="1482301"/>
          </a:xfrm>
          <a:prstGeom prst="rect">
            <a:avLst/>
          </a:prstGeom>
        </p:spPr>
        <p:txBody>
          <a:bodyPr/>
          <a:lstStyle/>
          <a:p>
            <a:pPr/>
            <a:r>
              <a:t>Today’s questions</a:t>
            </a:r>
          </a:p>
        </p:txBody>
      </p:sp>
      <p:sp>
        <p:nvSpPr>
          <p:cNvPr id="267" name="Google Shape;173;p16"/>
          <p:cNvSpPr txBox="1"/>
          <p:nvPr>
            <p:ph type="body" sz="half" idx="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 marL="0" indent="0" algn="l">
              <a:lnSpc>
                <a:spcPct val="115000"/>
              </a:lnSpc>
              <a:defRPr sz="1800"/>
            </a:pPr>
            <a:r>
              <a:t>How do computers conduct tasks we ask for?</a:t>
            </a:r>
          </a:p>
          <a:p>
            <a:pPr marL="0" indent="0" algn="l">
              <a:lnSpc>
                <a:spcPct val="115000"/>
              </a:lnSpc>
              <a:defRPr sz="1800"/>
            </a:pPr>
          </a:p>
          <a:p>
            <a:pPr marL="0" indent="0" algn="l">
              <a:lnSpc>
                <a:spcPct val="115000"/>
              </a:lnSpc>
              <a:defRPr sz="1800"/>
            </a:pPr>
            <a:r>
              <a:t>How do computers store information (data) using code?</a:t>
            </a:r>
          </a:p>
          <a:p>
            <a:pPr marL="0" indent="0" algn="l">
              <a:lnSpc>
                <a:spcPct val="115000"/>
              </a:lnSpc>
              <a:spcBef>
                <a:spcPts val="1600"/>
              </a:spcBef>
              <a:defRPr sz="1800"/>
            </a:pPr>
            <a:r>
              <a:t>Once we store that information, how do we use it?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7347" y="680438"/>
            <a:ext cx="5829299" cy="435383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55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353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</a:p>
          </p:txBody>
        </p:sp>
        <p:sp>
          <p:nvSpPr>
            <p:cNvPr id="354" name="Our First Python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Our First Python Program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confettianimate.gif" descr="confettianimate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9220" y="216140"/>
            <a:ext cx="9422440" cy="4711220"/>
          </a:xfrm>
          <a:prstGeom prst="rect">
            <a:avLst/>
          </a:prstGeom>
          <a:ln w="12700">
            <a:miter lim="400000"/>
          </a:ln>
        </p:spPr>
      </p:pic>
      <p:sp>
        <p:nvSpPr>
          <p:cNvPr id="358" name="TextBox 1"/>
          <p:cNvSpPr txBox="1"/>
          <p:nvPr/>
        </p:nvSpPr>
        <p:spPr>
          <a:xfrm>
            <a:off x="2021351" y="219810"/>
            <a:ext cx="4881490" cy="969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spAutoFit/>
          </a:bodyPr>
          <a:lstStyle>
            <a:lvl1pPr algn="ctr" defTabSz="342900">
              <a:defRPr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You’re now all Python programmers!</a:t>
            </a:r>
          </a:p>
        </p:txBody>
      </p:sp>
      <p:pic>
        <p:nvPicPr>
          <p:cNvPr id="359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rcRect l="45687" t="27955" r="27908" b="1914"/>
          <a:stretch>
            <a:fillRect/>
          </a:stretch>
        </p:blipFill>
        <p:spPr>
          <a:xfrm>
            <a:off x="2948962" y="3299904"/>
            <a:ext cx="1159329" cy="14718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62" name="Speech Bubble: Rectangle with Corners Rounded 7"/>
          <p:cNvGrpSpPr/>
          <p:nvPr/>
        </p:nvGrpSpPr>
        <p:grpSpPr>
          <a:xfrm>
            <a:off x="4146712" y="3028271"/>
            <a:ext cx="3316800" cy="1307788"/>
            <a:chOff x="0" y="0"/>
            <a:chExt cx="3316798" cy="1307787"/>
          </a:xfrm>
        </p:grpSpPr>
        <p:sp>
          <p:nvSpPr>
            <p:cNvPr id="360" name="Shape"/>
            <p:cNvSpPr/>
            <p:nvPr/>
          </p:nvSpPr>
          <p:spPr>
            <a:xfrm>
              <a:off x="0" y="0"/>
              <a:ext cx="3316799" cy="13077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061" y="2599"/>
                  </a:moveTo>
                  <a:cubicBezTo>
                    <a:pt x="5061" y="1163"/>
                    <a:pt x="5520" y="0"/>
                    <a:pt x="6086" y="0"/>
                  </a:cubicBezTo>
                  <a:lnTo>
                    <a:pt x="7818" y="0"/>
                  </a:lnTo>
                  <a:lnTo>
                    <a:pt x="20575" y="0"/>
                  </a:lnTo>
                  <a:cubicBezTo>
                    <a:pt x="21141" y="0"/>
                    <a:pt x="21600" y="1163"/>
                    <a:pt x="21600" y="2599"/>
                  </a:cubicBezTo>
                  <a:lnTo>
                    <a:pt x="21600" y="12993"/>
                  </a:lnTo>
                  <a:cubicBezTo>
                    <a:pt x="21600" y="14429"/>
                    <a:pt x="21141" y="15592"/>
                    <a:pt x="20575" y="15592"/>
                  </a:cubicBezTo>
                  <a:lnTo>
                    <a:pt x="11952" y="15592"/>
                  </a:lnTo>
                  <a:lnTo>
                    <a:pt x="0" y="21600"/>
                  </a:lnTo>
                  <a:lnTo>
                    <a:pt x="7818" y="15592"/>
                  </a:lnTo>
                  <a:lnTo>
                    <a:pt x="6086" y="15592"/>
                  </a:lnTo>
                  <a:cubicBezTo>
                    <a:pt x="5520" y="15592"/>
                    <a:pt x="5061" y="14429"/>
                    <a:pt x="5061" y="12993"/>
                  </a:cubicBezTo>
                  <a:lnTo>
                    <a:pt x="5061" y="12993"/>
                  </a:lnTo>
                  <a:lnTo>
                    <a:pt x="5061" y="9095"/>
                  </a:lnTo>
                  <a:close/>
                </a:path>
              </a:pathLst>
            </a:custGeom>
            <a:noFill/>
            <a:ln w="25400" cap="flat">
              <a:solidFill>
                <a:srgbClr val="376092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361" name="hey_that_looks_ like_what_I_ taught_them()"/>
            <p:cNvSpPr txBox="1"/>
            <p:nvPr/>
          </p:nvSpPr>
          <p:spPr>
            <a:xfrm>
              <a:off x="871856" y="18626"/>
              <a:ext cx="2350281" cy="9067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hey_that_looks_ like_what_I_ taught_them()</a:t>
              </a:r>
            </a:p>
          </p:txBody>
        </p:sp>
      </p:grpSp>
      <p:grpSp>
        <p:nvGrpSpPr>
          <p:cNvPr id="365" name="Arc 2"/>
          <p:cNvGrpSpPr/>
          <p:nvPr/>
        </p:nvGrpSpPr>
        <p:grpSpPr>
          <a:xfrm>
            <a:off x="3533716" y="4241640"/>
            <a:ext cx="367883" cy="144335"/>
            <a:chOff x="0" y="0"/>
            <a:chExt cx="367882" cy="144333"/>
          </a:xfrm>
        </p:grpSpPr>
        <p:sp>
          <p:nvSpPr>
            <p:cNvPr id="363" name="Shape"/>
            <p:cNvSpPr/>
            <p:nvPr/>
          </p:nvSpPr>
          <p:spPr>
            <a:xfrm rot="5400000">
              <a:off x="111774" y="-111775"/>
              <a:ext cx="144335" cy="367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205" y="0"/>
                  </a:moveTo>
                  <a:cubicBezTo>
                    <a:pt x="12469" y="0"/>
                    <a:pt x="21600" y="4835"/>
                    <a:pt x="21600" y="10800"/>
                  </a:cubicBezTo>
                  <a:cubicBezTo>
                    <a:pt x="21600" y="16765"/>
                    <a:pt x="12469" y="21600"/>
                    <a:pt x="1205" y="21600"/>
                  </a:cubicBezTo>
                  <a:cubicBezTo>
                    <a:pt x="803" y="21600"/>
                    <a:pt x="401" y="21594"/>
                    <a:pt x="0" y="21581"/>
                  </a:cubicBezTo>
                  <a:lnTo>
                    <a:pt x="1205" y="108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364" name="Line"/>
            <p:cNvSpPr/>
            <p:nvPr/>
          </p:nvSpPr>
          <p:spPr>
            <a:xfrm rot="5400000">
              <a:off x="111774" y="-111775"/>
              <a:ext cx="144335" cy="367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205" y="0"/>
                  </a:moveTo>
                  <a:cubicBezTo>
                    <a:pt x="12469" y="0"/>
                    <a:pt x="21600" y="4835"/>
                    <a:pt x="21600" y="10800"/>
                  </a:cubicBezTo>
                  <a:cubicBezTo>
                    <a:pt x="21600" y="16765"/>
                    <a:pt x="12469" y="21600"/>
                    <a:pt x="1205" y="21600"/>
                  </a:cubicBezTo>
                  <a:cubicBezTo>
                    <a:pt x="803" y="21600"/>
                    <a:pt x="401" y="21594"/>
                    <a:pt x="0" y="21581"/>
                  </a:cubicBezTo>
                </a:path>
              </a:pathLst>
            </a:cu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8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3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58" grpId="1"/>
      <p:bldP build="whole" bldLvl="1" animBg="1" rev="0" advAuto="0" spid="362" grpId="3"/>
      <p:bldP build="whole" bldLvl="1" animBg="1" rev="0" advAuto="0" spid="365" grpId="4"/>
      <p:bldP build="whole" bldLvl="1" animBg="1" rev="0" advAuto="0" spid="359" grpId="2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246;p28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/>
          <a:lstStyle>
            <a:lvl1pPr defTabSz="786384">
              <a:defRPr sz="4128"/>
            </a:lvl1pPr>
          </a:lstStyle>
          <a:p>
            <a:pPr/>
            <a:r>
              <a:t>How do computers get input (data)?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246;p28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/>
          <a:lstStyle>
            <a:lvl1pPr defTabSz="640079">
              <a:defRPr sz="3359"/>
            </a:lvl1pPr>
          </a:lstStyle>
          <a:p>
            <a:pPr/>
            <a:r>
              <a:t>How do computers store information (data)?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251;p2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Your computer has memory!</a:t>
            </a:r>
          </a:p>
        </p:txBody>
      </p:sp>
      <p:sp>
        <p:nvSpPr>
          <p:cNvPr id="372" name="Google Shape;252;p29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Information is stored in your computer’s memory (RAM)</a:t>
            </a:r>
            <a:br/>
          </a:p>
        </p:txBody>
      </p:sp>
      <p:pic>
        <p:nvPicPr>
          <p:cNvPr id="373" name="Google Shape;253;p29" descr="Google Shape;253;p2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48429"/>
            <a:ext cx="9144000" cy="32918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259;p30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/>
          <a:lstStyle>
            <a:lvl1pPr defTabSz="539495">
              <a:defRPr sz="2832"/>
            </a:lvl1pPr>
          </a:lstStyle>
          <a:p>
            <a:pPr/>
            <a:r>
              <a:t>How do computers store information (data) in code?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264;p31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/>
          <a:lstStyle>
            <a:lvl1pPr defTabSz="539495">
              <a:defRPr sz="2832"/>
            </a:lvl1pPr>
          </a:lstStyle>
          <a:p>
            <a:pPr/>
            <a:r>
              <a:t>How do computers store information (data) in code?</a:t>
            </a:r>
          </a:p>
        </p:txBody>
      </p:sp>
      <p:sp>
        <p:nvSpPr>
          <p:cNvPr id="378" name="Google Shape;265;p31"/>
          <p:cNvSpPr txBox="1"/>
          <p:nvPr/>
        </p:nvSpPr>
        <p:spPr>
          <a:xfrm>
            <a:off x="2389350" y="3668150"/>
            <a:ext cx="4365300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Variables!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270;p32"/>
          <p:cNvGrpSpPr/>
          <p:nvPr/>
        </p:nvGrpSpPr>
        <p:grpSpPr>
          <a:xfrm>
            <a:off x="1322250" y="2145300"/>
            <a:ext cx="6499501" cy="1526401"/>
            <a:chOff x="0" y="0"/>
            <a:chExt cx="6499500" cy="1526400"/>
          </a:xfrm>
        </p:grpSpPr>
        <p:sp>
          <p:nvSpPr>
            <p:cNvPr id="380" name="Rounded Rectangle"/>
            <p:cNvSpPr/>
            <p:nvPr/>
          </p:nvSpPr>
          <p:spPr>
            <a:xfrm>
              <a:off x="0" y="0"/>
              <a:ext cx="6499501" cy="1526401"/>
            </a:xfrm>
            <a:prstGeom prst="roundRect">
              <a:avLst>
                <a:gd name="adj" fmla="val 16667"/>
              </a:avLst>
            </a:prstGeom>
            <a:noFill/>
            <a:ln w="28575" cap="flat">
              <a:solidFill>
                <a:srgbClr val="C5D3C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81" name="variable…"/>
            <p:cNvSpPr txBox="1"/>
            <p:nvPr/>
          </p:nvSpPr>
          <p:spPr>
            <a:xfrm>
              <a:off x="74512" y="119325"/>
              <a:ext cx="6350475" cy="12877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/>
            <a:p>
              <a:pPr algn="ctr">
                <a:defRPr b="1"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variable</a:t>
              </a:r>
            </a:p>
            <a:p>
              <a:pPr algn="ctr">
                <a:defRPr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A way for code to store information by associating a value with a name</a:t>
              </a:r>
            </a:p>
          </p:txBody>
        </p:sp>
      </p:grpSp>
      <p:sp>
        <p:nvSpPr>
          <p:cNvPr id="383" name="Google Shape;271;p32"/>
          <p:cNvSpPr txBox="1"/>
          <p:nvPr/>
        </p:nvSpPr>
        <p:spPr>
          <a:xfrm>
            <a:off x="3327599" y="1471799"/>
            <a:ext cx="24888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36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Definition</a:t>
            </a:r>
          </a:p>
        </p:txBody>
      </p:sp>
      <p:grpSp>
        <p:nvGrpSpPr>
          <p:cNvPr id="386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384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385" name="Variab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Variable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276;p33"/>
          <p:cNvGrpSpPr/>
          <p:nvPr/>
        </p:nvGrpSpPr>
        <p:grpSpPr>
          <a:xfrm>
            <a:off x="1322250" y="2145300"/>
            <a:ext cx="6499501" cy="1526401"/>
            <a:chOff x="0" y="0"/>
            <a:chExt cx="6499500" cy="1526400"/>
          </a:xfrm>
        </p:grpSpPr>
        <p:sp>
          <p:nvSpPr>
            <p:cNvPr id="388" name="Rounded Rectangle"/>
            <p:cNvSpPr/>
            <p:nvPr/>
          </p:nvSpPr>
          <p:spPr>
            <a:xfrm>
              <a:off x="0" y="0"/>
              <a:ext cx="6499501" cy="1526401"/>
            </a:xfrm>
            <a:prstGeom prst="roundRect">
              <a:avLst>
                <a:gd name="adj" fmla="val 16667"/>
              </a:avLst>
            </a:prstGeom>
            <a:noFill/>
            <a:ln w="28575" cap="flat">
              <a:solidFill>
                <a:srgbClr val="C5D3C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</a:p>
          </p:txBody>
        </p:sp>
        <p:sp>
          <p:nvSpPr>
            <p:cNvPr id="389" name="variable…"/>
            <p:cNvSpPr txBox="1"/>
            <p:nvPr/>
          </p:nvSpPr>
          <p:spPr>
            <a:xfrm>
              <a:off x="74512" y="119325"/>
              <a:ext cx="6350475" cy="12877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/>
            <a:p>
              <a:pPr algn="ctr">
                <a:defRPr b="1"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variable</a:t>
              </a:r>
            </a:p>
            <a:p>
              <a:pPr algn="ctr">
                <a:defRPr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A way for code to store information by associating a value with a name</a:t>
              </a:r>
            </a:p>
          </p:txBody>
        </p:sp>
      </p:grpSp>
      <p:sp>
        <p:nvSpPr>
          <p:cNvPr id="391" name="Google Shape;277;p33"/>
          <p:cNvSpPr txBox="1"/>
          <p:nvPr/>
        </p:nvSpPr>
        <p:spPr>
          <a:xfrm>
            <a:off x="3327599" y="1471799"/>
            <a:ext cx="24888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36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Definition</a:t>
            </a:r>
          </a:p>
        </p:txBody>
      </p:sp>
      <p:pic>
        <p:nvPicPr>
          <p:cNvPr id="392" name="Google Shape;278;p33" descr="Google Shape;278;p33"/>
          <p:cNvPicPr>
            <a:picLocks noChangeAspect="1"/>
          </p:cNvPicPr>
          <p:nvPr/>
        </p:nvPicPr>
        <p:blipFill>
          <a:blip r:embed="rId2">
            <a:extLst/>
          </a:blip>
          <a:srcRect l="0" t="0" r="0" b="15718"/>
          <a:stretch>
            <a:fillRect/>
          </a:stretch>
        </p:blipFill>
        <p:spPr>
          <a:xfrm rot="10083735">
            <a:off x="5198676" y="1751859"/>
            <a:ext cx="1102199" cy="880600"/>
          </a:xfrm>
          <a:prstGeom prst="rect">
            <a:avLst/>
          </a:prstGeom>
          <a:ln w="12700">
            <a:miter lim="400000"/>
          </a:ln>
        </p:spPr>
      </p:pic>
      <p:sp>
        <p:nvSpPr>
          <p:cNvPr id="393" name="Google Shape;279;p33"/>
          <p:cNvSpPr txBox="1"/>
          <p:nvPr/>
        </p:nvSpPr>
        <p:spPr>
          <a:xfrm>
            <a:off x="5560724" y="755775"/>
            <a:ext cx="3906555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Think of them as labels for containers!</a:t>
            </a:r>
          </a:p>
        </p:txBody>
      </p:sp>
      <p:grpSp>
        <p:nvGrpSpPr>
          <p:cNvPr id="396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394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395" name="Variab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Variable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285;p34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When you store information in Python, it becomes a Python </a:t>
            </a:r>
            <a:r>
              <a:rPr b="1"/>
              <a:t>object</a:t>
            </a:r>
            <a:endParaRPr b="1"/>
          </a:p>
          <a:p>
            <a:pPr lvl="1" marL="914400" indent="-355600">
              <a:buSzPts val="2000"/>
              <a:defRPr sz="2000"/>
            </a:pPr>
            <a:r>
              <a:t>Objects come in different sizes and types (more on types later)</a:t>
            </a:r>
            <a:br/>
          </a:p>
        </p:txBody>
      </p:sp>
      <p:pic>
        <p:nvPicPr>
          <p:cNvPr id="399" name="Google Shape;286;p34" descr="Google Shape;286;p3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505629"/>
            <a:ext cx="9144000" cy="329184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02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00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01" name="Suitcase Analogy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Suitcase Analogy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178;p17"/>
          <p:cNvSpPr txBox="1"/>
          <p:nvPr>
            <p:ph type="title"/>
          </p:nvPr>
        </p:nvSpPr>
        <p:spPr>
          <a:xfrm>
            <a:off x="265500" y="1830475"/>
            <a:ext cx="4045200" cy="1482301"/>
          </a:xfrm>
          <a:prstGeom prst="rect">
            <a:avLst/>
          </a:prstGeom>
        </p:spPr>
        <p:txBody>
          <a:bodyPr/>
          <a:lstStyle/>
          <a:p>
            <a:pPr/>
            <a:r>
              <a:t>Today’s </a:t>
            </a:r>
            <a:br/>
            <a:r>
              <a:t>topics</a:t>
            </a:r>
          </a:p>
        </p:txBody>
      </p:sp>
      <p:sp>
        <p:nvSpPr>
          <p:cNvPr id="270" name="Google Shape;179;p17"/>
          <p:cNvSpPr txBox="1"/>
          <p:nvPr>
            <p:ph type="body" sz="half" idx="1"/>
          </p:nvPr>
        </p:nvSpPr>
        <p:spPr>
          <a:xfrm>
            <a:off x="4785400" y="724074"/>
            <a:ext cx="4199401" cy="3695102"/>
          </a:xfrm>
          <a:prstGeom prst="rect">
            <a:avLst/>
          </a:prstGeom>
        </p:spPr>
        <p:txBody>
          <a:bodyPr anchor="ctr"/>
          <a:lstStyle/>
          <a:p>
            <a:pPr marL="457200" indent="-342900" algn="l">
              <a:lnSpc>
                <a:spcPct val="115000"/>
              </a:lnSpc>
              <a:buClr>
                <a:schemeClr val="accent2">
                  <a:lumOff val="21764"/>
                </a:schemeClr>
              </a:buClr>
              <a:buSzPts val="1800"/>
              <a:buAutoNum type="arabicPeriod" startAt="1"/>
              <a:defRPr sz="1800"/>
            </a:pPr>
            <a:r>
              <a:t>Welcome to Python</a:t>
            </a:r>
          </a:p>
          <a:p>
            <a:pPr lvl="4" marL="0" indent="914400" algn="l">
              <a:lnSpc>
                <a:spcPct val="115000"/>
              </a:lnSpc>
              <a:defRPr sz="1800"/>
            </a:pPr>
            <a:r>
              <a:t>Input, output, process</a:t>
            </a:r>
          </a:p>
          <a:p>
            <a:pPr marL="457200" indent="-342900" algn="l">
              <a:lnSpc>
                <a:spcPct val="115000"/>
              </a:lnSpc>
              <a:buClr>
                <a:schemeClr val="accent2">
                  <a:lumOff val="21764"/>
                </a:schemeClr>
              </a:buClr>
              <a:buSzPts val="1800"/>
              <a:buAutoNum type="arabicPeriod" startAt="1"/>
              <a:defRPr sz="1800"/>
            </a:pPr>
            <a:r>
              <a:t>Variables</a:t>
            </a:r>
            <a:br/>
            <a:r>
              <a:t>	Assignment and retrieval</a:t>
            </a:r>
            <a:br/>
            <a:r>
              <a:t>	Types</a:t>
            </a:r>
          </a:p>
          <a:p>
            <a:pPr marL="457200" indent="-342900" algn="l">
              <a:lnSpc>
                <a:spcPct val="115000"/>
              </a:lnSpc>
              <a:buClr>
                <a:schemeClr val="accent2">
                  <a:lumOff val="21764"/>
                </a:schemeClr>
              </a:buClr>
              <a:buSzPts val="1800"/>
              <a:buAutoNum type="arabicPeriod" startAt="1"/>
              <a:defRPr sz="1800"/>
            </a:pPr>
            <a:r>
              <a:t>Using variables</a:t>
            </a:r>
            <a:br/>
            <a:r>
              <a:t>	In expressions</a:t>
            </a:r>
            <a:br/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292;p35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When you store information in Python, it becomes a Python </a:t>
            </a:r>
            <a:r>
              <a:rPr b="1"/>
              <a:t>object</a:t>
            </a:r>
            <a:endParaRPr b="1"/>
          </a:p>
          <a:p>
            <a:pPr lvl="1" marL="914400" indent="-355600">
              <a:buSzPts val="2000"/>
              <a:defRPr sz="2000"/>
            </a:pPr>
            <a:r>
              <a:t>Objects come in different sizes and types (more on types later)</a:t>
            </a:r>
            <a:br/>
          </a:p>
        </p:txBody>
      </p:sp>
      <p:pic>
        <p:nvPicPr>
          <p:cNvPr id="405" name="Google Shape;293;p35" descr="Google Shape;293;p3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505629"/>
            <a:ext cx="9144000" cy="3291842"/>
          </a:xfrm>
          <a:prstGeom prst="rect">
            <a:avLst/>
          </a:prstGeom>
          <a:ln w="12700">
            <a:miter lim="400000"/>
          </a:ln>
        </p:spPr>
      </p:pic>
      <p:sp>
        <p:nvSpPr>
          <p:cNvPr id="406" name="Google Shape;294;p35"/>
          <p:cNvSpPr/>
          <p:nvPr/>
        </p:nvSpPr>
        <p:spPr>
          <a:xfrm rot="6354446">
            <a:off x="6850105" y="2689986"/>
            <a:ext cx="1680141" cy="2271478"/>
          </a:xfrm>
          <a:prstGeom prst="wedgeEllipseCallout">
            <a:avLst>
              <a:gd name="adj1" fmla="val -6242"/>
              <a:gd name="adj2" fmla="val 64909"/>
            </a:avLst>
          </a:prstGeom>
          <a:ln w="381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07" name="Google Shape;295;p35"/>
          <p:cNvSpPr/>
          <p:nvPr/>
        </p:nvSpPr>
        <p:spPr>
          <a:xfrm>
            <a:off x="6159250" y="3251599"/>
            <a:ext cx="114901" cy="127501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08" name="Google Shape;296;p35"/>
          <p:cNvSpPr txBox="1"/>
          <p:nvPr/>
        </p:nvSpPr>
        <p:spPr>
          <a:xfrm>
            <a:off x="7063975" y="3052399"/>
            <a:ext cx="2038278" cy="1656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Python objects are stored on RAM</a:t>
            </a:r>
          </a:p>
        </p:txBody>
      </p:sp>
      <p:grpSp>
        <p:nvGrpSpPr>
          <p:cNvPr id="411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09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10" name="Suitcase Analogy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Suitcase Analogy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302;p36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When you store information in Python, it becomes a Python </a:t>
            </a:r>
            <a:r>
              <a:rPr b="1"/>
              <a:t>object</a:t>
            </a:r>
            <a:endParaRPr b="1"/>
          </a:p>
          <a:p>
            <a:pPr lvl="1" marL="914400" indent="-355600">
              <a:buSzPts val="2000"/>
              <a:defRPr sz="2000"/>
            </a:pPr>
            <a:r>
              <a:t>Objects come in different sizes and types (more on types later)</a:t>
            </a:r>
            <a:br/>
          </a:p>
          <a:p>
            <a:pPr indent="-355600">
              <a:buSzPts val="2000"/>
              <a:defRPr sz="2000"/>
            </a:pPr>
            <a:r>
              <a:t>You can think about a Python object as a suitcase stored in your computer’s memory, taking up different amounts of RAM depending on what you’re storing.</a:t>
            </a:r>
            <a:br/>
          </a:p>
        </p:txBody>
      </p:sp>
      <p:pic>
        <p:nvPicPr>
          <p:cNvPr id="414" name="Google Shape;303;p36" descr="Google Shape;303;p3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46825" y="2983200"/>
            <a:ext cx="2087652" cy="188545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5" name="Google Shape;304;p36" descr="Google Shape;304;p3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5474" y="3149874"/>
            <a:ext cx="5000551" cy="1645088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Google Shape;305;p36"/>
          <p:cNvSpPr/>
          <p:nvPr/>
        </p:nvSpPr>
        <p:spPr>
          <a:xfrm rot="5563531">
            <a:off x="5673195" y="2466467"/>
            <a:ext cx="2044114" cy="2982601"/>
          </a:xfrm>
          <a:prstGeom prst="wedgeEllipseCallout">
            <a:avLst>
              <a:gd name="adj1" fmla="val 4795"/>
              <a:gd name="adj2" fmla="val 60581"/>
            </a:avLst>
          </a:prstGeom>
          <a:ln w="38100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17" name="Google Shape;306;p36"/>
          <p:cNvSpPr/>
          <p:nvPr/>
        </p:nvSpPr>
        <p:spPr>
          <a:xfrm>
            <a:off x="4833763" y="4022418"/>
            <a:ext cx="62701" cy="63601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42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1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19" name="Suitcase Analogy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Suitcase Analogy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13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312;p37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You can think about a Python object as a suitcase stored in your computer’s memory.</a:t>
            </a:r>
            <a:br/>
          </a:p>
        </p:txBody>
      </p:sp>
      <p:pic>
        <p:nvPicPr>
          <p:cNvPr id="423" name="Google Shape;313;p37" descr="Google Shape;313;p3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8825" y="2754600"/>
            <a:ext cx="2087652" cy="18854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26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24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25" name="Suitcase Analogy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Suitcase Analogy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319;p38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A variable is a luggage tag for your suitcase that gives it a name!</a:t>
            </a:r>
            <a:br/>
          </a:p>
        </p:txBody>
      </p:sp>
      <p:pic>
        <p:nvPicPr>
          <p:cNvPr id="429" name="Google Shape;320;p38" descr="Google Shape;320;p3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8825" y="2754600"/>
            <a:ext cx="2087652" cy="1885451"/>
          </a:xfrm>
          <a:prstGeom prst="rect">
            <a:avLst/>
          </a:prstGeom>
          <a:ln w="12700">
            <a:miter lim="400000"/>
          </a:ln>
        </p:spPr>
      </p:pic>
      <p:sp>
        <p:nvSpPr>
          <p:cNvPr id="430" name="Google Shape;321;p38"/>
          <p:cNvSpPr/>
          <p:nvPr/>
        </p:nvSpPr>
        <p:spPr>
          <a:xfrm flipV="1">
            <a:off x="5480625" y="3697325"/>
            <a:ext cx="928201" cy="44130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pic>
        <p:nvPicPr>
          <p:cNvPr id="431" name="Google Shape;323;p38" descr="Google Shape;323;p3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0800000">
            <a:off x="4446247" y="3867374"/>
            <a:ext cx="1034302" cy="616401"/>
          </a:xfrm>
          <a:prstGeom prst="rect">
            <a:avLst/>
          </a:prstGeom>
          <a:ln w="12700">
            <a:miter lim="400000"/>
          </a:ln>
        </p:spPr>
      </p:pic>
      <p:sp>
        <p:nvSpPr>
          <p:cNvPr id="432" name="Google Shape;324;p38"/>
          <p:cNvSpPr txBox="1"/>
          <p:nvPr/>
        </p:nvSpPr>
        <p:spPr>
          <a:xfrm>
            <a:off x="4446249" y="3931749"/>
            <a:ext cx="1960500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name</a:t>
            </a:r>
          </a:p>
        </p:txBody>
      </p:sp>
      <p:grpSp>
        <p:nvGrpSpPr>
          <p:cNvPr id="435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33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34" name="Suitcase Analogy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Suitcase Analogy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Variable: name that represents a value stored in the computer memory…"/>
          <p:cNvSpPr txBox="1"/>
          <p:nvPr>
            <p:ph type="body" idx="4294967295"/>
          </p:nvPr>
        </p:nvSpPr>
        <p:spPr>
          <a:xfrm>
            <a:off x="981207" y="1200150"/>
            <a:ext cx="7181586" cy="3394472"/>
          </a:xfrm>
          <a:prstGeom prst="rect">
            <a:avLst/>
          </a:prstGeom>
        </p:spPr>
        <p:txBody>
          <a:bodyPr lIns="34289" tIns="34289" rIns="34289" bIns="34289"/>
          <a:lstStyle/>
          <a:p>
            <a:pPr marL="244928" indent="-244928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b="1" sz="2000" u="sng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Variable</a:t>
            </a:r>
            <a:r>
              <a:rPr u="none"/>
              <a:t>: name that represents a value stored in the computer memory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Used to access and manipulate data stored in memory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A variable references the value it represents</a:t>
            </a:r>
          </a:p>
          <a:p>
            <a:pPr marL="244928" indent="-244928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b="1" sz="2000" u="sng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Assignment statement</a:t>
            </a:r>
            <a:r>
              <a:rPr u="none"/>
              <a:t>: used to create a variable and make it reference data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General format is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variable = expression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2" marL="1074419" indent="-160019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14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Example: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age = 29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2" marL="1074419" indent="-160019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1400" u="sng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Assignment operator</a:t>
            </a:r>
            <a:r>
              <a:rPr u="none"/>
              <a:t>: the equal sign (=)</a:t>
            </a:r>
          </a:p>
        </p:txBody>
      </p:sp>
      <p:grpSp>
        <p:nvGrpSpPr>
          <p:cNvPr id="44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3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39" name="Variab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Variable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4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37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In assignment statement, variable receiving value must be on left side…"/>
          <p:cNvSpPr txBox="1"/>
          <p:nvPr>
            <p:ph type="body" idx="4294967295"/>
          </p:nvPr>
        </p:nvSpPr>
        <p:spPr>
          <a:xfrm>
            <a:off x="997809" y="1200150"/>
            <a:ext cx="7148382" cy="3394472"/>
          </a:xfrm>
          <a:prstGeom prst="rect">
            <a:avLst/>
          </a:prstGeom>
        </p:spPr>
        <p:txBody>
          <a:bodyPr lIns="34289" tIns="34289" rIns="34289" bIns="34289"/>
          <a:lstStyle/>
          <a:p>
            <a:pPr marL="257175" indent="-257175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b="1" sz="24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In assignment statement, variable receiving value must be on left side</a:t>
            </a:r>
            <a:endParaRPr b="0" sz="2000"/>
          </a:p>
          <a:p>
            <a:pPr marL="257175" indent="-257175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b="1" sz="24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You can only use a variable if a value is assigned to it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my_age = 18</a:t>
            </a:r>
          </a:p>
        </p:txBody>
      </p:sp>
      <p:grpSp>
        <p:nvGrpSpPr>
          <p:cNvPr id="445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43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44" name="Variab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Variable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42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Rules for naming variables in Python:…"/>
          <p:cNvSpPr txBox="1"/>
          <p:nvPr>
            <p:ph type="body" idx="4294967295"/>
          </p:nvPr>
        </p:nvSpPr>
        <p:spPr>
          <a:xfrm>
            <a:off x="987656" y="1200150"/>
            <a:ext cx="7168688" cy="3394472"/>
          </a:xfrm>
          <a:prstGeom prst="rect">
            <a:avLst/>
          </a:prstGeom>
        </p:spPr>
        <p:txBody>
          <a:bodyPr lIns="34289" tIns="34289" rIns="34289" bIns="34289"/>
          <a:lstStyle/>
          <a:p>
            <a:pPr marL="244928" indent="-244928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b="1"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Rules for naming variables in Python: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Variable name cannot be a Python key word 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Variable name cannot contain spaces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First character must be a letter or an underscore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After first character may use letters, digits, or underscores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Variable names are case sensitive</a:t>
            </a:r>
          </a:p>
          <a:p>
            <a:pPr marL="244928" indent="-244928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b="1"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Variable name should reflect its use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x = 10 versus my_grade = 10</a:t>
            </a:r>
          </a:p>
        </p:txBody>
      </p:sp>
      <p:grpSp>
        <p:nvGrpSpPr>
          <p:cNvPr id="45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4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49" name="Variable Naming Rule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Variable Naming Rules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4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4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47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329;p39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An example</a:t>
            </a:r>
          </a:p>
        </p:txBody>
      </p:sp>
      <p:sp>
        <p:nvSpPr>
          <p:cNvPr id="453" name="Google Shape;330;p39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  <a:defRPr sz="2000"/>
            </a:lvl1pPr>
          </a:lstStyle>
          <a:p>
            <a:pPr/>
            <a:r>
              <a:t>Suppose you’re writing a program that keeps track of the flowers in your garden:</a:t>
            </a:r>
          </a:p>
        </p:txBody>
      </p:sp>
      <p:grpSp>
        <p:nvGrpSpPr>
          <p:cNvPr id="456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54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55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  <p:pic>
        <p:nvPicPr>
          <p:cNvPr id="457" name="garden.jpg" descr="garden.jp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854742" y="1636338"/>
            <a:ext cx="5206128" cy="34295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336;p40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  <a:br/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457200">
              <a:spcBef>
                <a:spcPts val="1600"/>
              </a:spcBef>
              <a:buSz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num_flowers = 5</a:t>
            </a:r>
            <a:br/>
          </a:p>
        </p:txBody>
      </p:sp>
      <p:sp>
        <p:nvSpPr>
          <p:cNvPr id="460" name="Google Shape;337;p40"/>
          <p:cNvSpPr/>
          <p:nvPr/>
        </p:nvSpPr>
        <p:spPr>
          <a:xfrm>
            <a:off x="35711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grpSp>
        <p:nvGrpSpPr>
          <p:cNvPr id="463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61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62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343;p41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  <a:br/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457200">
              <a:spcBef>
                <a:spcPts val="1600"/>
              </a:spcBef>
              <a:buSz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num_flowers = 5</a:t>
            </a:r>
            <a:br/>
          </a:p>
        </p:txBody>
      </p:sp>
      <p:pic>
        <p:nvPicPr>
          <p:cNvPr id="466" name="Google Shape;344;p41" descr="Google Shape;344;p4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3975201" y="2034888"/>
            <a:ext cx="2004101" cy="1194376"/>
          </a:xfrm>
          <a:prstGeom prst="rect">
            <a:avLst/>
          </a:prstGeom>
          <a:ln w="12700">
            <a:miter lim="400000"/>
          </a:ln>
        </p:spPr>
      </p:pic>
      <p:sp>
        <p:nvSpPr>
          <p:cNvPr id="467" name="Google Shape;345;p41"/>
          <p:cNvSpPr txBox="1"/>
          <p:nvPr/>
        </p:nvSpPr>
        <p:spPr>
          <a:xfrm>
            <a:off x="3975249" y="2388250"/>
            <a:ext cx="2004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468" name="Google Shape;346;p41"/>
          <p:cNvSpPr/>
          <p:nvPr/>
        </p:nvSpPr>
        <p:spPr>
          <a:xfrm>
            <a:off x="5979250" y="2632074"/>
            <a:ext cx="1196701" cy="90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pic>
        <p:nvPicPr>
          <p:cNvPr id="469" name="Google Shape;347;p41" descr="Google Shape;347;p4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75950" y="1931799"/>
            <a:ext cx="1550750" cy="1400551"/>
          </a:xfrm>
          <a:prstGeom prst="rect">
            <a:avLst/>
          </a:prstGeom>
          <a:ln w="12700">
            <a:miter lim="400000"/>
          </a:ln>
        </p:spPr>
      </p:pic>
      <p:sp>
        <p:nvSpPr>
          <p:cNvPr id="470" name="Google Shape;348;p41"/>
          <p:cNvSpPr txBox="1"/>
          <p:nvPr/>
        </p:nvSpPr>
        <p:spPr>
          <a:xfrm>
            <a:off x="7610816" y="2249793"/>
            <a:ext cx="6810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471" name="Google Shape;349;p41"/>
          <p:cNvSpPr/>
          <p:nvPr/>
        </p:nvSpPr>
        <p:spPr>
          <a:xfrm>
            <a:off x="35711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grpSp>
        <p:nvGrpSpPr>
          <p:cNvPr id="474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72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73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46;p28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/>
          <a:lstStyle>
            <a:lvl1pPr defTabSz="795527">
              <a:defRPr sz="4176"/>
            </a:lvl1pPr>
          </a:lstStyle>
          <a:p>
            <a:pPr/>
            <a:r>
              <a:t>Welcome to Python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355;p42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  <a:br/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457200">
              <a:spcBef>
                <a:spcPts val="1600"/>
              </a:spcBef>
              <a:buSz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num_flowers = 5</a:t>
            </a:r>
            <a:br/>
          </a:p>
        </p:txBody>
      </p:sp>
      <p:pic>
        <p:nvPicPr>
          <p:cNvPr id="477" name="Google Shape;356;p42" descr="Google Shape;356;p4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3975201" y="2034888"/>
            <a:ext cx="2004101" cy="1194376"/>
          </a:xfrm>
          <a:prstGeom prst="rect">
            <a:avLst/>
          </a:prstGeom>
          <a:ln w="12700">
            <a:miter lim="400000"/>
          </a:ln>
        </p:spPr>
      </p:pic>
      <p:sp>
        <p:nvSpPr>
          <p:cNvPr id="478" name="Google Shape;357;p42"/>
          <p:cNvSpPr txBox="1"/>
          <p:nvPr/>
        </p:nvSpPr>
        <p:spPr>
          <a:xfrm>
            <a:off x="3975249" y="2388250"/>
            <a:ext cx="2004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479" name="Google Shape;358;p42"/>
          <p:cNvSpPr/>
          <p:nvPr/>
        </p:nvSpPr>
        <p:spPr>
          <a:xfrm>
            <a:off x="5979250" y="2632074"/>
            <a:ext cx="1196701" cy="90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pic>
        <p:nvPicPr>
          <p:cNvPr id="480" name="Google Shape;359;p42" descr="Google Shape;359;p4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75950" y="1931799"/>
            <a:ext cx="1550750" cy="1400551"/>
          </a:xfrm>
          <a:prstGeom prst="rect">
            <a:avLst/>
          </a:prstGeom>
          <a:ln w="12700">
            <a:miter lim="400000"/>
          </a:ln>
        </p:spPr>
      </p:pic>
      <p:sp>
        <p:nvSpPr>
          <p:cNvPr id="481" name="Google Shape;360;p42"/>
          <p:cNvSpPr/>
          <p:nvPr/>
        </p:nvSpPr>
        <p:spPr>
          <a:xfrm>
            <a:off x="35711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grpSp>
        <p:nvGrpSpPr>
          <p:cNvPr id="484" name="Google Shape;361;p42"/>
          <p:cNvGrpSpPr/>
          <p:nvPr/>
        </p:nvGrpSpPr>
        <p:grpSpPr>
          <a:xfrm>
            <a:off x="412762" y="3636351"/>
            <a:ext cx="8419664" cy="1338198"/>
            <a:chOff x="0" y="0"/>
            <a:chExt cx="8419662" cy="1338197"/>
          </a:xfrm>
        </p:grpSpPr>
        <p:sp>
          <p:nvSpPr>
            <p:cNvPr id="482" name="Rounded Rectangle"/>
            <p:cNvSpPr/>
            <p:nvPr/>
          </p:nvSpPr>
          <p:spPr>
            <a:xfrm>
              <a:off x="0" y="215717"/>
              <a:ext cx="8419663" cy="906763"/>
            </a:xfrm>
            <a:prstGeom prst="roundRect">
              <a:avLst>
                <a:gd name="adj" fmla="val 16667"/>
              </a:avLst>
            </a:prstGeom>
            <a:noFill/>
            <a:ln w="28575" cap="flat">
              <a:solidFill>
                <a:srgbClr val="C5D3C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83" name="variable assignment…"/>
            <p:cNvSpPr txBox="1"/>
            <p:nvPr/>
          </p:nvSpPr>
          <p:spPr>
            <a:xfrm>
              <a:off x="44264" y="0"/>
              <a:ext cx="8331135" cy="13381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Autofit/>
            </a:bodyPr>
            <a:lstStyle/>
            <a:p>
              <a:pPr algn="ctr">
                <a:defRPr b="1"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variable assignment</a:t>
              </a:r>
            </a:p>
            <a:p>
              <a:pPr algn="ctr">
                <a:defRPr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The process of associating a name with a value (use the </a:t>
              </a:r>
              <a:r>
                <a:rPr>
                  <a:latin typeface="Courier New"/>
                  <a:ea typeface="Courier New"/>
                  <a:cs typeface="Courier New"/>
                  <a:sym typeface="Courier New"/>
                </a:rPr>
                <a:t>=</a:t>
              </a:r>
              <a:r>
                <a:t>)</a:t>
              </a:r>
            </a:p>
          </p:txBody>
        </p:sp>
      </p:grpSp>
      <p:sp>
        <p:nvSpPr>
          <p:cNvPr id="485" name="Google Shape;363;p42"/>
          <p:cNvSpPr txBox="1"/>
          <p:nvPr/>
        </p:nvSpPr>
        <p:spPr>
          <a:xfrm>
            <a:off x="7610816" y="2249793"/>
            <a:ext cx="6810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486" name="Google Shape;362;p42"/>
          <p:cNvSpPr txBox="1"/>
          <p:nvPr/>
        </p:nvSpPr>
        <p:spPr>
          <a:xfrm>
            <a:off x="3225776" y="3124100"/>
            <a:ext cx="2692448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36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Definition</a:t>
            </a:r>
          </a:p>
        </p:txBody>
      </p:sp>
      <p:grpSp>
        <p:nvGrpSpPr>
          <p:cNvPr id="489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487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488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369;p43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  <a:br/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457200">
              <a:spcBef>
                <a:spcPts val="1600"/>
              </a:spcBef>
              <a:buSz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num_flowers = 5</a:t>
            </a:r>
            <a:br/>
          </a:p>
        </p:txBody>
      </p:sp>
      <p:pic>
        <p:nvPicPr>
          <p:cNvPr id="492" name="Google Shape;370;p43" descr="Google Shape;370;p4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3975201" y="2034888"/>
            <a:ext cx="2004101" cy="1194376"/>
          </a:xfrm>
          <a:prstGeom prst="rect">
            <a:avLst/>
          </a:prstGeom>
          <a:ln w="12700">
            <a:miter lim="400000"/>
          </a:ln>
        </p:spPr>
      </p:pic>
      <p:sp>
        <p:nvSpPr>
          <p:cNvPr id="493" name="Google Shape;371;p43"/>
          <p:cNvSpPr txBox="1"/>
          <p:nvPr/>
        </p:nvSpPr>
        <p:spPr>
          <a:xfrm>
            <a:off x="3975249" y="2388250"/>
            <a:ext cx="2004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494" name="Google Shape;372;p43"/>
          <p:cNvSpPr/>
          <p:nvPr/>
        </p:nvSpPr>
        <p:spPr>
          <a:xfrm>
            <a:off x="5979250" y="2632074"/>
            <a:ext cx="1196701" cy="90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pic>
        <p:nvPicPr>
          <p:cNvPr id="495" name="Google Shape;373;p43" descr="Google Shape;373;p4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75950" y="1931799"/>
            <a:ext cx="1550750" cy="1400551"/>
          </a:xfrm>
          <a:prstGeom prst="rect">
            <a:avLst/>
          </a:prstGeom>
          <a:ln w="12700">
            <a:miter lim="400000"/>
          </a:ln>
        </p:spPr>
      </p:pic>
      <p:sp>
        <p:nvSpPr>
          <p:cNvPr id="496" name="Google Shape;374;p43"/>
          <p:cNvSpPr/>
          <p:nvPr/>
        </p:nvSpPr>
        <p:spPr>
          <a:xfrm>
            <a:off x="35711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grpSp>
        <p:nvGrpSpPr>
          <p:cNvPr id="499" name="Google Shape;375;p43"/>
          <p:cNvGrpSpPr/>
          <p:nvPr/>
        </p:nvGrpSpPr>
        <p:grpSpPr>
          <a:xfrm>
            <a:off x="595324" y="3635574"/>
            <a:ext cx="8429437" cy="1339752"/>
            <a:chOff x="0" y="0"/>
            <a:chExt cx="8429435" cy="1339750"/>
          </a:xfrm>
        </p:grpSpPr>
        <p:sp>
          <p:nvSpPr>
            <p:cNvPr id="497" name="Rounded Rectangle"/>
            <p:cNvSpPr/>
            <p:nvPr/>
          </p:nvSpPr>
          <p:spPr>
            <a:xfrm>
              <a:off x="0" y="215968"/>
              <a:ext cx="8429436" cy="907815"/>
            </a:xfrm>
            <a:prstGeom prst="roundRect">
              <a:avLst>
                <a:gd name="adj" fmla="val 16667"/>
              </a:avLst>
            </a:prstGeom>
            <a:noFill/>
            <a:ln w="28575" cap="flat">
              <a:solidFill>
                <a:srgbClr val="C5D3C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98" name="variable assignment…"/>
            <p:cNvSpPr txBox="1"/>
            <p:nvPr/>
          </p:nvSpPr>
          <p:spPr>
            <a:xfrm>
              <a:off x="44316" y="0"/>
              <a:ext cx="8340804" cy="13397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noAutofit/>
            </a:bodyPr>
            <a:lstStyle/>
            <a:p>
              <a:pPr algn="ctr">
                <a:defRPr b="1"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variable assignment</a:t>
              </a:r>
            </a:p>
            <a:p>
              <a:pPr algn="ctr">
                <a:defRPr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The process of associating a name with a value (use the </a:t>
              </a:r>
              <a:r>
                <a:rPr>
                  <a:latin typeface="Courier New"/>
                  <a:ea typeface="Courier New"/>
                  <a:cs typeface="Courier New"/>
                  <a:sym typeface="Courier New"/>
                </a:rPr>
                <a:t>=</a:t>
              </a:r>
              <a:r>
                <a:t>)</a:t>
              </a:r>
            </a:p>
          </p:txBody>
        </p:sp>
      </p:grpSp>
      <p:sp>
        <p:nvSpPr>
          <p:cNvPr id="500" name="Google Shape;377;p43"/>
          <p:cNvSpPr txBox="1"/>
          <p:nvPr/>
        </p:nvSpPr>
        <p:spPr>
          <a:xfrm>
            <a:off x="7610816" y="2249793"/>
            <a:ext cx="6810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501" name="Google Shape;378;p43"/>
          <p:cNvSpPr txBox="1"/>
          <p:nvPr/>
        </p:nvSpPr>
        <p:spPr>
          <a:xfrm>
            <a:off x="5656024" y="3301900"/>
            <a:ext cx="3878911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i.e. attaching it to the bag</a:t>
            </a:r>
          </a:p>
        </p:txBody>
      </p:sp>
      <p:pic>
        <p:nvPicPr>
          <p:cNvPr id="502" name="Google Shape;379;p43" descr="Google Shape;379;p43"/>
          <p:cNvPicPr>
            <a:picLocks noChangeAspect="1"/>
          </p:cNvPicPr>
          <p:nvPr/>
        </p:nvPicPr>
        <p:blipFill>
          <a:blip r:embed="rId4">
            <a:extLst/>
          </a:blip>
          <a:srcRect l="0" t="0" r="0" b="15718"/>
          <a:stretch>
            <a:fillRect/>
          </a:stretch>
        </p:blipFill>
        <p:spPr>
          <a:xfrm rot="10008082">
            <a:off x="6155697" y="3762283"/>
            <a:ext cx="457758" cy="478064"/>
          </a:xfrm>
          <a:prstGeom prst="rect">
            <a:avLst/>
          </a:prstGeom>
          <a:ln w="12700">
            <a:miter lim="400000"/>
          </a:ln>
        </p:spPr>
      </p:pic>
      <p:sp>
        <p:nvSpPr>
          <p:cNvPr id="503" name="Google Shape;362;p42"/>
          <p:cNvSpPr txBox="1"/>
          <p:nvPr/>
        </p:nvSpPr>
        <p:spPr>
          <a:xfrm>
            <a:off x="3225776" y="3124100"/>
            <a:ext cx="2692448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36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Definition</a:t>
            </a:r>
          </a:p>
        </p:txBody>
      </p:sp>
      <p:grpSp>
        <p:nvGrpSpPr>
          <p:cNvPr id="506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504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505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385;p44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  <a:br/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457200">
              <a:spcBef>
                <a:spcPts val="1600"/>
              </a:spcBef>
              <a:buSzTx/>
              <a:buNone/>
              <a:defRPr b="1" sz="200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num_flowers</a:t>
            </a:r>
            <a:r>
              <a:rPr b="0">
                <a:solidFill>
                  <a:schemeClr val="accent2">
                    <a:lumOff val="21764"/>
                  </a:schemeClr>
                </a:solidFill>
              </a:rPr>
              <a:t> = 5</a:t>
            </a:r>
            <a:br>
              <a:rPr b="0">
                <a:solidFill>
                  <a:schemeClr val="accent2">
                    <a:lumOff val="21764"/>
                  </a:schemeClr>
                </a:solidFill>
              </a:rPr>
            </a:br>
          </a:p>
        </p:txBody>
      </p:sp>
      <p:pic>
        <p:nvPicPr>
          <p:cNvPr id="509" name="Google Shape;386;p44" descr="Google Shape;386;p4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3975201" y="2034888"/>
            <a:ext cx="2004101" cy="1194376"/>
          </a:xfrm>
          <a:prstGeom prst="rect">
            <a:avLst/>
          </a:prstGeom>
          <a:ln w="12700">
            <a:miter lim="400000"/>
          </a:ln>
        </p:spPr>
      </p:pic>
      <p:sp>
        <p:nvSpPr>
          <p:cNvPr id="510" name="Google Shape;387;p44"/>
          <p:cNvSpPr txBox="1"/>
          <p:nvPr/>
        </p:nvSpPr>
        <p:spPr>
          <a:xfrm>
            <a:off x="3975249" y="2388250"/>
            <a:ext cx="2004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b="1" sz="20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511" name="Google Shape;388;p44"/>
          <p:cNvSpPr/>
          <p:nvPr/>
        </p:nvSpPr>
        <p:spPr>
          <a:xfrm>
            <a:off x="5979250" y="2632074"/>
            <a:ext cx="1196701" cy="90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pic>
        <p:nvPicPr>
          <p:cNvPr id="512" name="Google Shape;389;p44" descr="Google Shape;389;p4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75950" y="1931799"/>
            <a:ext cx="1550750" cy="1400551"/>
          </a:xfrm>
          <a:prstGeom prst="rect">
            <a:avLst/>
          </a:prstGeom>
          <a:ln w="12700">
            <a:miter lim="400000"/>
          </a:ln>
        </p:spPr>
      </p:pic>
      <p:sp>
        <p:nvSpPr>
          <p:cNvPr id="513" name="Google Shape;390;p44"/>
          <p:cNvSpPr txBox="1"/>
          <p:nvPr/>
        </p:nvSpPr>
        <p:spPr>
          <a:xfrm>
            <a:off x="7610816" y="2249793"/>
            <a:ext cx="6810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514" name="Google Shape;391;p44"/>
          <p:cNvSpPr/>
          <p:nvPr/>
        </p:nvSpPr>
        <p:spPr>
          <a:xfrm>
            <a:off x="35711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515" name="Google Shape;392;p44" descr="Google Shape;392;p44"/>
          <p:cNvPicPr>
            <a:picLocks noChangeAspect="1"/>
          </p:cNvPicPr>
          <p:nvPr/>
        </p:nvPicPr>
        <p:blipFill>
          <a:blip r:embed="rId4">
            <a:extLst/>
          </a:blip>
          <a:srcRect l="0" t="0" r="0" b="15718"/>
          <a:stretch>
            <a:fillRect/>
          </a:stretch>
        </p:blipFill>
        <p:spPr>
          <a:xfrm flipH="1" rot="5937109">
            <a:off x="4083716" y="2586141"/>
            <a:ext cx="1383019" cy="1444367"/>
          </a:xfrm>
          <a:prstGeom prst="rect">
            <a:avLst/>
          </a:prstGeom>
          <a:ln w="12700">
            <a:miter lim="400000"/>
          </a:ln>
        </p:spPr>
      </p:pic>
      <p:pic>
        <p:nvPicPr>
          <p:cNvPr id="516" name="Google Shape;393;p44" descr="Google Shape;393;p44"/>
          <p:cNvPicPr>
            <a:picLocks noChangeAspect="1"/>
          </p:cNvPicPr>
          <p:nvPr/>
        </p:nvPicPr>
        <p:blipFill>
          <a:blip r:embed="rId4">
            <a:extLst/>
          </a:blip>
          <a:srcRect l="0" t="0" r="0" b="15718"/>
          <a:stretch>
            <a:fillRect/>
          </a:stretch>
        </p:blipFill>
        <p:spPr>
          <a:xfrm rot="15662891">
            <a:off x="1193291" y="2586141"/>
            <a:ext cx="1383019" cy="1444368"/>
          </a:xfrm>
          <a:prstGeom prst="rect">
            <a:avLst/>
          </a:prstGeom>
          <a:ln w="12700">
            <a:miter lim="400000"/>
          </a:ln>
        </p:spPr>
      </p:pic>
      <p:sp>
        <p:nvSpPr>
          <p:cNvPr id="517" name="Google Shape;394;p44"/>
          <p:cNvSpPr txBox="1"/>
          <p:nvPr/>
        </p:nvSpPr>
        <p:spPr>
          <a:xfrm>
            <a:off x="2331599" y="3345900"/>
            <a:ext cx="1884300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variable’s name</a:t>
            </a:r>
          </a:p>
        </p:txBody>
      </p:sp>
      <p:grpSp>
        <p:nvGrpSpPr>
          <p:cNvPr id="52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51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519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400;p45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  <a:br/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457200">
              <a:spcBef>
                <a:spcPts val="1600"/>
              </a:spcBef>
              <a:buSz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num_flowers = </a:t>
            </a:r>
            <a:r>
              <a:rPr b="1">
                <a:solidFill>
                  <a:schemeClr val="accent1"/>
                </a:solidFill>
              </a:rPr>
              <a:t>5</a:t>
            </a:r>
            <a:br>
              <a:rPr b="1">
                <a:solidFill>
                  <a:schemeClr val="accent1"/>
                </a:solidFill>
              </a:rPr>
            </a:br>
          </a:p>
        </p:txBody>
      </p:sp>
      <p:pic>
        <p:nvPicPr>
          <p:cNvPr id="523" name="Google Shape;401;p45" descr="Google Shape;401;p4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3975201" y="2034888"/>
            <a:ext cx="2004101" cy="1194376"/>
          </a:xfrm>
          <a:prstGeom prst="rect">
            <a:avLst/>
          </a:prstGeom>
          <a:ln w="12700">
            <a:miter lim="400000"/>
          </a:ln>
        </p:spPr>
      </p:pic>
      <p:sp>
        <p:nvSpPr>
          <p:cNvPr id="524" name="Google Shape;402;p45"/>
          <p:cNvSpPr txBox="1"/>
          <p:nvPr/>
        </p:nvSpPr>
        <p:spPr>
          <a:xfrm>
            <a:off x="3975249" y="2388250"/>
            <a:ext cx="2004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525" name="Google Shape;403;p45"/>
          <p:cNvSpPr/>
          <p:nvPr/>
        </p:nvSpPr>
        <p:spPr>
          <a:xfrm>
            <a:off x="5979250" y="2632074"/>
            <a:ext cx="1196701" cy="90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pic>
        <p:nvPicPr>
          <p:cNvPr id="526" name="Google Shape;404;p45" descr="Google Shape;404;p4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75950" y="1931799"/>
            <a:ext cx="1550750" cy="1400551"/>
          </a:xfrm>
          <a:prstGeom prst="rect">
            <a:avLst/>
          </a:prstGeom>
          <a:ln w="12700">
            <a:miter lim="400000"/>
          </a:ln>
        </p:spPr>
      </p:pic>
      <p:sp>
        <p:nvSpPr>
          <p:cNvPr id="527" name="Google Shape;405;p45"/>
          <p:cNvSpPr txBox="1"/>
          <p:nvPr/>
        </p:nvSpPr>
        <p:spPr>
          <a:xfrm>
            <a:off x="7610816" y="2249793"/>
            <a:ext cx="6810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528" name="Google Shape;406;p45"/>
          <p:cNvSpPr/>
          <p:nvPr/>
        </p:nvSpPr>
        <p:spPr>
          <a:xfrm>
            <a:off x="35711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529" name="Google Shape;407;p45" descr="Google Shape;407;p45"/>
          <p:cNvPicPr>
            <a:picLocks noChangeAspect="1"/>
          </p:cNvPicPr>
          <p:nvPr/>
        </p:nvPicPr>
        <p:blipFill>
          <a:blip r:embed="rId4">
            <a:extLst/>
          </a:blip>
          <a:srcRect l="0" t="0" r="0" b="15718"/>
          <a:stretch>
            <a:fillRect/>
          </a:stretch>
        </p:blipFill>
        <p:spPr>
          <a:xfrm flipH="1" rot="7140456">
            <a:off x="5821884" y="2812707"/>
            <a:ext cx="2094780" cy="2187703"/>
          </a:xfrm>
          <a:prstGeom prst="rect">
            <a:avLst/>
          </a:prstGeom>
          <a:ln w="12700">
            <a:miter lim="400000"/>
          </a:ln>
        </p:spPr>
      </p:pic>
      <p:sp>
        <p:nvSpPr>
          <p:cNvPr id="530" name="Google Shape;408;p45"/>
          <p:cNvSpPr txBox="1"/>
          <p:nvPr/>
        </p:nvSpPr>
        <p:spPr>
          <a:xfrm>
            <a:off x="3975199" y="3594699"/>
            <a:ext cx="1884300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t>variable’s</a:t>
            </a:r>
          </a:p>
          <a:p>
            <a: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t>value</a:t>
            </a:r>
          </a:p>
        </p:txBody>
      </p:sp>
      <p:pic>
        <p:nvPicPr>
          <p:cNvPr id="531" name="Google Shape;409;p45" descr="Google Shape;409;p45"/>
          <p:cNvPicPr>
            <a:picLocks noChangeAspect="1"/>
          </p:cNvPicPr>
          <p:nvPr/>
        </p:nvPicPr>
        <p:blipFill>
          <a:blip r:embed="rId4">
            <a:extLst/>
          </a:blip>
          <a:srcRect l="0" t="0" r="0" b="15718"/>
          <a:stretch>
            <a:fillRect/>
          </a:stretch>
        </p:blipFill>
        <p:spPr>
          <a:xfrm rot="16181417">
            <a:off x="2351304" y="2606262"/>
            <a:ext cx="1627441" cy="169962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34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532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533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415;p46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  <a:br/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457200">
              <a:spcBef>
                <a:spcPts val="1600"/>
              </a:spcBef>
              <a:buSz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num_flowers = 5</a:t>
            </a:r>
            <a:br/>
          </a:p>
        </p:txBody>
      </p:sp>
      <p:pic>
        <p:nvPicPr>
          <p:cNvPr id="537" name="Google Shape;416;p46" descr="Google Shape;416;p4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3975201" y="2034888"/>
            <a:ext cx="2004101" cy="1194376"/>
          </a:xfrm>
          <a:prstGeom prst="rect">
            <a:avLst/>
          </a:prstGeom>
          <a:ln w="12700">
            <a:miter lim="400000"/>
          </a:ln>
        </p:spPr>
      </p:pic>
      <p:sp>
        <p:nvSpPr>
          <p:cNvPr id="538" name="Google Shape;417;p46"/>
          <p:cNvSpPr txBox="1"/>
          <p:nvPr/>
        </p:nvSpPr>
        <p:spPr>
          <a:xfrm>
            <a:off x="3975249" y="2388250"/>
            <a:ext cx="2004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539" name="Google Shape;418;p46"/>
          <p:cNvSpPr/>
          <p:nvPr/>
        </p:nvSpPr>
        <p:spPr>
          <a:xfrm>
            <a:off x="5979250" y="2632074"/>
            <a:ext cx="1196701" cy="90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pic>
        <p:nvPicPr>
          <p:cNvPr id="540" name="Google Shape;419;p46" descr="Google Shape;419;p4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75950" y="1931799"/>
            <a:ext cx="1550750" cy="1400551"/>
          </a:xfrm>
          <a:prstGeom prst="rect">
            <a:avLst/>
          </a:prstGeom>
          <a:ln w="12700">
            <a:miter lim="400000"/>
          </a:ln>
        </p:spPr>
      </p:pic>
      <p:sp>
        <p:nvSpPr>
          <p:cNvPr id="541" name="Google Shape;420;p46"/>
          <p:cNvSpPr txBox="1"/>
          <p:nvPr/>
        </p:nvSpPr>
        <p:spPr>
          <a:xfrm>
            <a:off x="7610816" y="2249793"/>
            <a:ext cx="6810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542" name="Google Shape;421;p46"/>
          <p:cNvSpPr/>
          <p:nvPr/>
        </p:nvSpPr>
        <p:spPr>
          <a:xfrm>
            <a:off x="35711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grpSp>
        <p:nvGrpSpPr>
          <p:cNvPr id="545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543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544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427;p47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  <a:br/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457200">
              <a:spcBef>
                <a:spcPts val="1600"/>
              </a:spcBef>
              <a:buSz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num_flowers = 5</a:t>
            </a:r>
            <a:br/>
            <a:r>
              <a:t>   num_picked = 2</a:t>
            </a:r>
            <a:br/>
          </a:p>
        </p:txBody>
      </p:sp>
      <p:pic>
        <p:nvPicPr>
          <p:cNvPr id="548" name="Google Shape;428;p47" descr="Google Shape;428;p4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549" name="Google Shape;429;p47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562" name="Google Shape;430;p47"/>
          <p:cNvSpPr/>
          <p:nvPr/>
        </p:nvSpPr>
        <p:spPr>
          <a:xfrm>
            <a:off x="6536936" y="2093418"/>
            <a:ext cx="1141379" cy="102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pic>
        <p:nvPicPr>
          <p:cNvPr id="551" name="Google Shape;431;p47" descr="Google Shape;431;p4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1703199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552" name="Google Shape;432;p47"/>
          <p:cNvSpPr txBox="1"/>
          <p:nvPr/>
        </p:nvSpPr>
        <p:spPr>
          <a:xfrm>
            <a:off x="7754155" y="18236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553" name="Google Shape;433;p47"/>
          <p:cNvSpPr/>
          <p:nvPr/>
        </p:nvSpPr>
        <p:spPr>
          <a:xfrm>
            <a:off x="46379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554" name="Google Shape;434;p47" descr="Google Shape;434;p4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25" y="2963728"/>
            <a:ext cx="1495052" cy="890996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Google Shape;435;p47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556" name="Google Shape;436;p47" descr="Google Shape;436;p4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2886824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557" name="Google Shape;437;p47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563" name="Google Shape;438;p47"/>
          <p:cNvSpPr/>
          <p:nvPr/>
        </p:nvSpPr>
        <p:spPr>
          <a:xfrm>
            <a:off x="6536962" y="3277044"/>
            <a:ext cx="1141353" cy="102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grpSp>
        <p:nvGrpSpPr>
          <p:cNvPr id="561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559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560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444;p48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  <a:br/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457200">
              <a:spcBef>
                <a:spcPts val="1600"/>
              </a:spcBef>
              <a:buSz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num_flowers = 5</a:t>
            </a:r>
            <a:br/>
            <a:r>
              <a:t>   num_picked = 2</a:t>
            </a:r>
            <a:br/>
            <a:r>
              <a:t>   num_flowers = num_flowers – num_picked</a:t>
            </a:r>
            <a:br/>
          </a:p>
        </p:txBody>
      </p:sp>
      <p:grpSp>
        <p:nvGrpSpPr>
          <p:cNvPr id="568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566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567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450;p49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  <a:br/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457200">
              <a:spcBef>
                <a:spcPts val="1600"/>
              </a:spcBef>
              <a:buSzTx/>
              <a:buNone/>
              <a:defRPr sz="20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num_flowers = 5</a:t>
            </a:r>
            <a:br/>
            <a:r>
              <a:t>   num_picked = 2</a:t>
            </a:r>
            <a:br/>
            <a:r>
              <a:t>   num_flowers = num_flowers – num_picked</a:t>
            </a:r>
            <a:br/>
          </a:p>
        </p:txBody>
      </p:sp>
      <p:sp>
        <p:nvSpPr>
          <p:cNvPr id="571" name="Google Shape;451;p49"/>
          <p:cNvSpPr txBox="1"/>
          <p:nvPr/>
        </p:nvSpPr>
        <p:spPr>
          <a:xfrm>
            <a:off x="853799" y="3880075"/>
            <a:ext cx="7436402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>
              <a:defRPr b="1"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t>Think/Share</a:t>
            </a:r>
            <a:r>
              <a:rPr b="0"/>
              <a:t>: Try to predict what happens here!</a:t>
            </a:r>
          </a:p>
        </p:txBody>
      </p:sp>
      <p:grpSp>
        <p:nvGrpSpPr>
          <p:cNvPr id="574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572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573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457;p50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</a:p>
          <a:p>
            <a:pPr marL="0" indent="0">
              <a:spcBef>
                <a:spcPts val="1600"/>
              </a:spcBef>
              <a:buSzTx/>
              <a:buNone/>
              <a:defRPr sz="100"/>
            </a:pPr>
          </a:p>
          <a:p>
            <a:pPr marL="0" indent="0">
              <a:spcBef>
                <a:spcPts val="1600"/>
              </a:spcBef>
              <a:buSzTx/>
              <a:buNone/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num_flowers = 5</a:t>
            </a:r>
            <a:br/>
            <a:r>
              <a:t>  num_picked = 2</a:t>
            </a:r>
            <a:br/>
            <a:r>
              <a:t>  num_flowers = num_flowers – num_picked</a:t>
            </a:r>
            <a:br/>
          </a:p>
        </p:txBody>
      </p:sp>
      <p:pic>
        <p:nvPicPr>
          <p:cNvPr id="577" name="Google Shape;458;p50" descr="Google Shape;458;p5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578" name="Google Shape;459;p50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579" name="Google Shape;460;p50"/>
          <p:cNvSpPr/>
          <p:nvPr/>
        </p:nvSpPr>
        <p:spPr>
          <a:xfrm>
            <a:off x="6536936" y="2225641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580" name="Google Shape;462;p50"/>
          <p:cNvSpPr/>
          <p:nvPr/>
        </p:nvSpPr>
        <p:spPr>
          <a:xfrm>
            <a:off x="47903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581" name="Google Shape;463;p50" descr="Google Shape;463;p5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25" y="2963728"/>
            <a:ext cx="1495052" cy="890996"/>
          </a:xfrm>
          <a:prstGeom prst="rect">
            <a:avLst/>
          </a:prstGeom>
          <a:ln w="12700">
            <a:miter lim="400000"/>
          </a:ln>
        </p:spPr>
      </p:pic>
      <p:sp>
        <p:nvSpPr>
          <p:cNvPr id="582" name="Google Shape;464;p50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583" name="Google Shape;465;p50" descr="Google Shape;465;p5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2886824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584" name="Google Shape;466;p50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593" name="Google Shape;467;p50"/>
          <p:cNvSpPr/>
          <p:nvPr/>
        </p:nvSpPr>
        <p:spPr>
          <a:xfrm>
            <a:off x="6536962" y="3277044"/>
            <a:ext cx="1141353" cy="102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pic>
        <p:nvPicPr>
          <p:cNvPr id="586" name="Google Shape;468;p50" descr="Google Shape;468;p50"/>
          <p:cNvPicPr>
            <a:picLocks noChangeAspect="1"/>
          </p:cNvPicPr>
          <p:nvPr/>
        </p:nvPicPr>
        <p:blipFill>
          <a:blip r:embed="rId4">
            <a:extLst/>
          </a:blip>
          <a:srcRect l="0" t="0" r="0" b="15718"/>
          <a:stretch>
            <a:fillRect/>
          </a:stretch>
        </p:blipFill>
        <p:spPr>
          <a:xfrm rot="15662891">
            <a:off x="1664941" y="2901215"/>
            <a:ext cx="1383019" cy="1444368"/>
          </a:xfrm>
          <a:prstGeom prst="rect">
            <a:avLst/>
          </a:prstGeom>
          <a:ln w="12700">
            <a:miter lim="400000"/>
          </a:ln>
        </p:spPr>
      </p:pic>
      <p:sp>
        <p:nvSpPr>
          <p:cNvPr id="587" name="Google Shape;469;p50"/>
          <p:cNvSpPr txBox="1"/>
          <p:nvPr/>
        </p:nvSpPr>
        <p:spPr>
          <a:xfrm>
            <a:off x="2803250" y="3660974"/>
            <a:ext cx="2939193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variable assignment!</a:t>
            </a:r>
          </a:p>
        </p:txBody>
      </p:sp>
      <p:pic>
        <p:nvPicPr>
          <p:cNvPr id="588" name="Google Shape;470;p50" descr="Google Shape;470;p5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1703199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589" name="Google Shape;471;p50"/>
          <p:cNvSpPr txBox="1"/>
          <p:nvPr/>
        </p:nvSpPr>
        <p:spPr>
          <a:xfrm>
            <a:off x="7754155" y="18236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grpSp>
        <p:nvGrpSpPr>
          <p:cNvPr id="592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590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591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477;p51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</a:p>
          <a:p>
            <a:pPr marL="0" indent="0">
              <a:spcBef>
                <a:spcPts val="1600"/>
              </a:spcBef>
              <a:buSzTx/>
              <a:buNone/>
              <a:defRPr sz="100"/>
            </a:pPr>
          </a:p>
          <a:p>
            <a:pPr marL="0" indent="0">
              <a:spcBef>
                <a:spcPts val="1600"/>
              </a:spcBef>
              <a:buSzTx/>
              <a:buNone/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num_flowers = 5</a:t>
            </a:r>
            <a:br/>
            <a:r>
              <a:t>  num_picked = 2</a:t>
            </a:r>
            <a:br/>
            <a:r>
              <a:t>  num_flowers = num_flowers – num_picked</a:t>
            </a:r>
            <a:br/>
          </a:p>
        </p:txBody>
      </p:sp>
      <p:pic>
        <p:nvPicPr>
          <p:cNvPr id="596" name="Google Shape;478;p51" descr="Google Shape;478;p5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597" name="Google Shape;479;p51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598" name="Google Shape;480;p51"/>
          <p:cNvSpPr/>
          <p:nvPr/>
        </p:nvSpPr>
        <p:spPr>
          <a:xfrm>
            <a:off x="6536936" y="2225641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599" name="Google Shape;482;p51"/>
          <p:cNvSpPr/>
          <p:nvPr/>
        </p:nvSpPr>
        <p:spPr>
          <a:xfrm>
            <a:off x="47903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600" name="Google Shape;483;p51" descr="Google Shape;483;p5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25" y="2963728"/>
            <a:ext cx="1495052" cy="890996"/>
          </a:xfrm>
          <a:prstGeom prst="rect">
            <a:avLst/>
          </a:prstGeom>
          <a:ln w="12700">
            <a:miter lim="400000"/>
          </a:ln>
        </p:spPr>
      </p:pic>
      <p:sp>
        <p:nvSpPr>
          <p:cNvPr id="601" name="Google Shape;484;p51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602" name="Google Shape;485;p51" descr="Google Shape;485;p5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2886824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603" name="Google Shape;486;p51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612" name="Google Shape;487;p51"/>
          <p:cNvSpPr/>
          <p:nvPr/>
        </p:nvSpPr>
        <p:spPr>
          <a:xfrm>
            <a:off x="6536962" y="3277044"/>
            <a:ext cx="1141353" cy="102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605" name="Google Shape;488;p51"/>
          <p:cNvSpPr txBox="1"/>
          <p:nvPr/>
        </p:nvSpPr>
        <p:spPr>
          <a:xfrm>
            <a:off x="568450" y="3778525"/>
            <a:ext cx="6261754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t>The right side of the equals sign </a:t>
            </a:r>
            <a:r>
              <a:rPr b="1"/>
              <a:t>always</a:t>
            </a:r>
            <a:r>
              <a:t> gets evaluated first.</a:t>
            </a:r>
          </a:p>
        </p:txBody>
      </p:sp>
      <p:sp>
        <p:nvSpPr>
          <p:cNvPr id="606" name="Google Shape;489;p51"/>
          <p:cNvSpPr/>
          <p:nvPr/>
        </p:nvSpPr>
        <p:spPr>
          <a:xfrm rot="5402531">
            <a:off x="3201724" y="1946000"/>
            <a:ext cx="407401" cy="26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5965" y="0"/>
                  <a:pt x="10800" y="125"/>
                  <a:pt x="10800" y="278"/>
                </a:cubicBezTo>
                <a:lnTo>
                  <a:pt x="10800" y="10522"/>
                </a:lnTo>
                <a:cubicBezTo>
                  <a:pt x="10800" y="10675"/>
                  <a:pt x="15635" y="10800"/>
                  <a:pt x="21600" y="10800"/>
                </a:cubicBezTo>
                <a:cubicBezTo>
                  <a:pt x="15635" y="10800"/>
                  <a:pt x="10800" y="10925"/>
                  <a:pt x="10800" y="11078"/>
                </a:cubicBezTo>
                <a:lnTo>
                  <a:pt x="10800" y="21322"/>
                </a:lnTo>
                <a:cubicBezTo>
                  <a:pt x="10800" y="21475"/>
                  <a:pt x="5965" y="21600"/>
                  <a:pt x="0" y="21600"/>
                </a:cubicBezTo>
              </a:path>
            </a:pathLst>
          </a:cu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607" name="Google Shape;490;p51" descr="Google Shape;490;p5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1703199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608" name="Google Shape;491;p51"/>
          <p:cNvSpPr txBox="1"/>
          <p:nvPr/>
        </p:nvSpPr>
        <p:spPr>
          <a:xfrm>
            <a:off x="7754155" y="18236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grpSp>
        <p:nvGrpSpPr>
          <p:cNvPr id="611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609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610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560;p72" descr="Google Shape;560;p7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79531" y="761974"/>
            <a:ext cx="2762251" cy="1704976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Google Shape;561;p72"/>
          <p:cNvSpPr txBox="1"/>
          <p:nvPr/>
        </p:nvSpPr>
        <p:spPr>
          <a:xfrm>
            <a:off x="1795799" y="1183976"/>
            <a:ext cx="2849439" cy="781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75" tIns="34275" rIns="34275" bIns="34275">
            <a:spAutoFit/>
          </a:bodyPr>
          <a:lstStyle/>
          <a:p>
            <a:pPr algn="ctr" defTabSz="342900">
              <a:defRPr sz="26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Guido van Rossum</a:t>
            </a:r>
          </a:p>
          <a:p>
            <a:pPr algn="ctr" defTabSz="342900">
              <a:defRPr sz="2200">
                <a:solidFill>
                  <a:srgbClr val="222222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(Creator of Python)</a:t>
            </a:r>
          </a:p>
        </p:txBody>
      </p:sp>
      <p:grpSp>
        <p:nvGrpSpPr>
          <p:cNvPr id="278" name="Group 1"/>
          <p:cNvGrpSpPr/>
          <p:nvPr/>
        </p:nvGrpSpPr>
        <p:grpSpPr>
          <a:xfrm>
            <a:off x="5460920" y="3236397"/>
            <a:ext cx="1508401" cy="1427401"/>
            <a:chOff x="0" y="0"/>
            <a:chExt cx="1508400" cy="1427400"/>
          </a:xfrm>
        </p:grpSpPr>
        <p:pic>
          <p:nvPicPr>
            <p:cNvPr id="276" name="Google Shape;564;p72" descr="Google Shape;564;p72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26631" y="185035"/>
              <a:ext cx="1057332" cy="10573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7" name="Google Shape;565;p72"/>
            <p:cNvSpPr/>
            <p:nvPr/>
          </p:nvSpPr>
          <p:spPr>
            <a:xfrm>
              <a:off x="-1" y="-1"/>
              <a:ext cx="1508402" cy="1427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57" h="21420" fill="norm" stroke="1" extrusionOk="0">
                  <a:moveTo>
                    <a:pt x="0" y="10710"/>
                  </a:moveTo>
                  <a:cubicBezTo>
                    <a:pt x="0" y="4795"/>
                    <a:pt x="4691" y="0"/>
                    <a:pt x="10478" y="0"/>
                  </a:cubicBezTo>
                  <a:cubicBezTo>
                    <a:pt x="16265" y="0"/>
                    <a:pt x="20956" y="4795"/>
                    <a:pt x="20956" y="10710"/>
                  </a:cubicBezTo>
                  <a:cubicBezTo>
                    <a:pt x="20956" y="16625"/>
                    <a:pt x="16265" y="21420"/>
                    <a:pt x="10478" y="21420"/>
                  </a:cubicBezTo>
                  <a:cubicBezTo>
                    <a:pt x="4691" y="21420"/>
                    <a:pt x="0" y="16625"/>
                    <a:pt x="0" y="10710"/>
                  </a:cubicBezTo>
                  <a:close/>
                  <a:moveTo>
                    <a:pt x="17616" y="17458"/>
                  </a:moveTo>
                  <a:lnTo>
                    <a:pt x="17616" y="17458"/>
                  </a:lnTo>
                  <a:cubicBezTo>
                    <a:pt x="21278" y="13446"/>
                    <a:pt x="21051" y="7172"/>
                    <a:pt x="17108" y="3445"/>
                  </a:cubicBezTo>
                  <a:cubicBezTo>
                    <a:pt x="13381" y="-78"/>
                    <a:pt x="7618" y="-90"/>
                    <a:pt x="3877" y="3418"/>
                  </a:cubicBezTo>
                  <a:close/>
                  <a:moveTo>
                    <a:pt x="3340" y="3962"/>
                  </a:moveTo>
                  <a:lnTo>
                    <a:pt x="3340" y="3962"/>
                  </a:lnTo>
                  <a:cubicBezTo>
                    <a:pt x="-322" y="7974"/>
                    <a:pt x="-95" y="14248"/>
                    <a:pt x="3848" y="17975"/>
                  </a:cubicBezTo>
                  <a:cubicBezTo>
                    <a:pt x="7575" y="21498"/>
                    <a:pt x="13338" y="21510"/>
                    <a:pt x="17079" y="18002"/>
                  </a:cubicBezTo>
                  <a:close/>
                </a:path>
              </a:pathLst>
            </a:custGeom>
            <a:solidFill>
              <a:srgbClr val="FF0000"/>
            </a:solidFill>
            <a:ln w="3175" cap="flat">
              <a:solidFill>
                <a:srgbClr val="1F497D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</p:grpSp>
      <p:grpSp>
        <p:nvGrpSpPr>
          <p:cNvPr id="281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279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280" name="Welcome to Python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Welcome to Python</a:t>
              </a:r>
            </a:p>
          </p:txBody>
        </p:sp>
      </p:grpSp>
      <p:grpSp>
        <p:nvGrpSpPr>
          <p:cNvPr id="284" name="Image Gallery"/>
          <p:cNvGrpSpPr/>
          <p:nvPr/>
        </p:nvGrpSpPr>
        <p:grpSpPr>
          <a:xfrm>
            <a:off x="404376" y="2152057"/>
            <a:ext cx="3997896" cy="2761556"/>
            <a:chOff x="0" y="0"/>
            <a:chExt cx="3997894" cy="2761555"/>
          </a:xfrm>
        </p:grpSpPr>
        <p:pic>
          <p:nvPicPr>
            <p:cNvPr id="282" name="mothypython.jpg" descr="mothypython.jp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0" t="1636" r="0" b="1636"/>
            <a:stretch>
              <a:fillRect/>
            </a:stretch>
          </p:blipFill>
          <p:spPr>
            <a:xfrm>
              <a:off x="0" y="0"/>
              <a:ext cx="3997895" cy="217735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3" name="Rectangle"/>
            <p:cNvSpPr/>
            <p:nvPr/>
          </p:nvSpPr>
          <p:spPr>
            <a:xfrm>
              <a:off x="0" y="2253555"/>
              <a:ext cx="3997895" cy="508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 defTabSz="457200">
                <a:defRPr sz="1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</a:p>
          </p:txBody>
        </p:sp>
      </p:grpSp>
      <p:pic>
        <p:nvPicPr>
          <p:cNvPr id="285" name="monthywalk.mov" descr="monthywalk.mov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489123" y="2248743"/>
            <a:ext cx="3828402" cy="22870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mediacall" nodeType="afterEffect" presetSubtype="0" presetID="1" grpId="5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21216" fill="hold"/>
                                        <p:tgtEl>
                                          <p:spTgt spid="2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5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26" fill="hold" display="0">
                  <p:stCondLst>
                    <p:cond delay="indefinite"/>
                  </p:stCondLst>
                </p:cTn>
                <p:tgtEl>
                  <p:spTgt spid="285"/>
                </p:tgtEl>
              </p:cMediaNode>
            </p:video>
          </p:childTnLst>
        </p:cTn>
      </p:par>
    </p:tnLst>
    <p:bldLst>
      <p:bldP build="whole" bldLvl="1" animBg="1" rev="0" advAuto="0" spid="275" grpId="1"/>
      <p:bldP build="whole" bldLvl="1" animBg="1" rev="0" advAuto="0" spid="274" grpId="2"/>
      <p:bldP build="whole" bldLvl="1" animBg="1" rev="0" advAuto="0" spid="278" grpId="6"/>
      <p:bldP build="whole" bldLvl="1" animBg="1" rev="0" advAuto="0" spid="284" grpId="3"/>
      <p:bldP build="whole" bldLvl="1" animBg="1" rev="0" advAuto="0" spid="285" grpId="4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497;p52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</a:p>
          <a:p>
            <a:pPr marL="0" indent="0">
              <a:spcBef>
                <a:spcPts val="1600"/>
              </a:spcBef>
              <a:buSzTx/>
              <a:buNone/>
              <a:defRPr sz="100"/>
            </a:pPr>
          </a:p>
          <a:p>
            <a:pPr marL="0" indent="0">
              <a:spcBef>
                <a:spcPts val="1600"/>
              </a:spcBef>
              <a:buSzTx/>
              <a:buNone/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num_flowers = 5</a:t>
            </a:r>
            <a:br/>
            <a:r>
              <a:t>  num_picked = 2</a:t>
            </a:r>
            <a:br/>
            <a:r>
              <a:t>  num_flowers = num_flowers – num_picked</a:t>
            </a:r>
            <a:br/>
          </a:p>
        </p:txBody>
      </p:sp>
      <p:pic>
        <p:nvPicPr>
          <p:cNvPr id="615" name="Google Shape;498;p52" descr="Google Shape;498;p5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616" name="Google Shape;499;p52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617" name="Google Shape;500;p52"/>
          <p:cNvSpPr/>
          <p:nvPr/>
        </p:nvSpPr>
        <p:spPr>
          <a:xfrm>
            <a:off x="6536936" y="2225641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618" name="Google Shape;502;p52"/>
          <p:cNvSpPr/>
          <p:nvPr/>
        </p:nvSpPr>
        <p:spPr>
          <a:xfrm>
            <a:off x="47903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619" name="Google Shape;503;p52" descr="Google Shape;503;p5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25" y="2963728"/>
            <a:ext cx="1495052" cy="890996"/>
          </a:xfrm>
          <a:prstGeom prst="rect">
            <a:avLst/>
          </a:prstGeom>
          <a:ln w="12700">
            <a:miter lim="400000"/>
          </a:ln>
        </p:spPr>
      </p:pic>
      <p:sp>
        <p:nvSpPr>
          <p:cNvPr id="620" name="Google Shape;504;p52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621" name="Google Shape;505;p52" descr="Google Shape;505;p5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2886824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622" name="Google Shape;506;p52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632" name="Google Shape;507;p52"/>
          <p:cNvSpPr/>
          <p:nvPr/>
        </p:nvSpPr>
        <p:spPr>
          <a:xfrm>
            <a:off x="6536962" y="3277044"/>
            <a:ext cx="1141353" cy="102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pic>
        <p:nvPicPr>
          <p:cNvPr id="624" name="Google Shape;508;p52" descr="Google Shape;508;p52"/>
          <p:cNvPicPr>
            <a:picLocks noChangeAspect="1"/>
          </p:cNvPicPr>
          <p:nvPr/>
        </p:nvPicPr>
        <p:blipFill>
          <a:blip r:embed="rId4">
            <a:extLst/>
          </a:blip>
          <a:srcRect l="0" t="0" r="0" b="61007"/>
          <a:stretch>
            <a:fillRect/>
          </a:stretch>
        </p:blipFill>
        <p:spPr>
          <a:xfrm rot="15662882">
            <a:off x="1895713" y="3210970"/>
            <a:ext cx="917598" cy="443359"/>
          </a:xfrm>
          <a:prstGeom prst="rect">
            <a:avLst/>
          </a:prstGeom>
          <a:ln w="12700">
            <a:miter lim="400000"/>
          </a:ln>
        </p:spPr>
      </p:pic>
      <p:sp>
        <p:nvSpPr>
          <p:cNvPr id="625" name="Google Shape;509;p52"/>
          <p:cNvSpPr txBox="1"/>
          <p:nvPr/>
        </p:nvSpPr>
        <p:spPr>
          <a:xfrm>
            <a:off x="2346050" y="3203774"/>
            <a:ext cx="1884299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variable retrieval!</a:t>
            </a:r>
          </a:p>
        </p:txBody>
      </p:sp>
      <p:pic>
        <p:nvPicPr>
          <p:cNvPr id="626" name="Google Shape;510;p52" descr="Google Shape;510;p5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1703199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627" name="Google Shape;511;p52"/>
          <p:cNvSpPr txBox="1"/>
          <p:nvPr/>
        </p:nvSpPr>
        <p:spPr>
          <a:xfrm>
            <a:off x="7754155" y="18236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pic>
        <p:nvPicPr>
          <p:cNvPr id="628" name="Google Shape;512;p52" descr="Google Shape;512;p52"/>
          <p:cNvPicPr>
            <a:picLocks noChangeAspect="1"/>
          </p:cNvPicPr>
          <p:nvPr/>
        </p:nvPicPr>
        <p:blipFill>
          <a:blip r:embed="rId4">
            <a:extLst/>
          </a:blip>
          <a:srcRect l="0" t="0" r="0" b="60096"/>
          <a:stretch>
            <a:fillRect/>
          </a:stretch>
        </p:blipFill>
        <p:spPr>
          <a:xfrm flipH="1" rot="5937114">
            <a:off x="3768273" y="3205982"/>
            <a:ext cx="917605" cy="45371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31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629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630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518;p53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</a:p>
          <a:p>
            <a:pPr marL="0" indent="0">
              <a:spcBef>
                <a:spcPts val="1600"/>
              </a:spcBef>
              <a:buSzTx/>
              <a:buNone/>
              <a:defRPr sz="100"/>
            </a:pPr>
          </a:p>
          <a:p>
            <a:pPr marL="0" indent="0">
              <a:spcBef>
                <a:spcPts val="1600"/>
              </a:spcBef>
              <a:buSzTx/>
              <a:buNone/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num_flowers = 5</a:t>
            </a:r>
            <a:br/>
            <a:r>
              <a:t>  num_picked = 2</a:t>
            </a:r>
            <a:br/>
            <a:r>
              <a:t>  num_flowers = num_flowers – num_picked</a:t>
            </a:r>
            <a:br/>
          </a:p>
        </p:txBody>
      </p:sp>
      <p:pic>
        <p:nvPicPr>
          <p:cNvPr id="635" name="Google Shape;519;p53" descr="Google Shape;519;p5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636" name="Google Shape;520;p53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637" name="Google Shape;521;p53"/>
          <p:cNvSpPr/>
          <p:nvPr/>
        </p:nvSpPr>
        <p:spPr>
          <a:xfrm>
            <a:off x="6536936" y="2225641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638" name="Google Shape;523;p53"/>
          <p:cNvSpPr/>
          <p:nvPr/>
        </p:nvSpPr>
        <p:spPr>
          <a:xfrm>
            <a:off x="47903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639" name="Google Shape;524;p53" descr="Google Shape;524;p53"/>
          <p:cNvPicPr>
            <a:picLocks noChangeAspect="1"/>
          </p:cNvPicPr>
          <p:nvPr/>
        </p:nvPicPr>
        <p:blipFill>
          <a:blip r:embed="rId2">
            <a:extLst/>
          </a:blip>
          <a:srcRect l="0" t="12869" r="0" b="0"/>
          <a:stretch>
            <a:fillRect/>
          </a:stretch>
        </p:blipFill>
        <p:spPr>
          <a:xfrm rot="10800000">
            <a:off x="5042025" y="2963726"/>
            <a:ext cx="1495051" cy="776351"/>
          </a:xfrm>
          <a:prstGeom prst="rect">
            <a:avLst/>
          </a:prstGeom>
          <a:ln w="12700">
            <a:miter lim="400000"/>
          </a:ln>
        </p:spPr>
      </p:pic>
      <p:sp>
        <p:nvSpPr>
          <p:cNvPr id="640" name="Google Shape;525;p53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641" name="Google Shape;526;p53" descr="Google Shape;526;p53"/>
          <p:cNvPicPr>
            <a:picLocks noChangeAspect="1"/>
          </p:cNvPicPr>
          <p:nvPr/>
        </p:nvPicPr>
        <p:blipFill>
          <a:blip r:embed="rId3">
            <a:extLst/>
          </a:blip>
          <a:srcRect l="0" t="0" r="0" b="14719"/>
          <a:stretch>
            <a:fillRect/>
          </a:stretch>
        </p:blipFill>
        <p:spPr>
          <a:xfrm>
            <a:off x="7429775" y="2886824"/>
            <a:ext cx="1156851" cy="891001"/>
          </a:xfrm>
          <a:prstGeom prst="rect">
            <a:avLst/>
          </a:prstGeom>
          <a:ln w="12700">
            <a:miter lim="400000"/>
          </a:ln>
        </p:spPr>
      </p:pic>
      <p:sp>
        <p:nvSpPr>
          <p:cNvPr id="642" name="Google Shape;527;p53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pic>
        <p:nvPicPr>
          <p:cNvPr id="643" name="Google Shape;528;p53" descr="Google Shape;528;p5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1703199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644" name="Google Shape;529;p53"/>
          <p:cNvSpPr txBox="1"/>
          <p:nvPr/>
        </p:nvSpPr>
        <p:spPr>
          <a:xfrm>
            <a:off x="7754155" y="18236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grpSp>
        <p:nvGrpSpPr>
          <p:cNvPr id="647" name="Google Shape;530;p53"/>
          <p:cNvGrpSpPr/>
          <p:nvPr/>
        </p:nvGrpSpPr>
        <p:grpSpPr>
          <a:xfrm>
            <a:off x="595324" y="3845724"/>
            <a:ext cx="8237102" cy="919451"/>
            <a:chOff x="0" y="0"/>
            <a:chExt cx="8237100" cy="919449"/>
          </a:xfrm>
        </p:grpSpPr>
        <p:sp>
          <p:nvSpPr>
            <p:cNvPr id="645" name="Rounded Rectangle"/>
            <p:cNvSpPr/>
            <p:nvPr/>
          </p:nvSpPr>
          <p:spPr>
            <a:xfrm>
              <a:off x="0" y="16174"/>
              <a:ext cx="8237101" cy="887101"/>
            </a:xfrm>
            <a:prstGeom prst="roundRect">
              <a:avLst>
                <a:gd name="adj" fmla="val 16667"/>
              </a:avLst>
            </a:prstGeom>
            <a:noFill/>
            <a:ln w="28575" cap="flat">
              <a:solidFill>
                <a:srgbClr val="C5D3C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46" name="variable retrieval…"/>
            <p:cNvSpPr txBox="1"/>
            <p:nvPr/>
          </p:nvSpPr>
          <p:spPr>
            <a:xfrm>
              <a:off x="43304" y="0"/>
              <a:ext cx="8150492" cy="919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/>
            <a:p>
              <a:pPr algn="ctr">
                <a:defRPr b="1"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variable retrieval</a:t>
              </a:r>
            </a:p>
            <a:p>
              <a:pPr algn="ctr">
                <a:defRPr sz="2400">
                  <a:solidFill>
                    <a:srgbClr val="000000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pPr>
              <a:r>
                <a:t>The process of getting the value associated with a name</a:t>
              </a:r>
            </a:p>
          </p:txBody>
        </p:sp>
      </p:grpSp>
      <p:sp>
        <p:nvSpPr>
          <p:cNvPr id="648" name="Google Shape;532;p53"/>
          <p:cNvSpPr/>
          <p:nvPr/>
        </p:nvSpPr>
        <p:spPr>
          <a:xfrm>
            <a:off x="6536936" y="3409265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649" name="Google Shape;362;p42"/>
          <p:cNvSpPr txBox="1"/>
          <p:nvPr/>
        </p:nvSpPr>
        <p:spPr>
          <a:xfrm>
            <a:off x="2539976" y="3102536"/>
            <a:ext cx="2692448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3600">
                <a:solidFill>
                  <a:schemeClr val="accent1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Definition</a:t>
            </a:r>
          </a:p>
        </p:txBody>
      </p:sp>
      <p:grpSp>
        <p:nvGrpSpPr>
          <p:cNvPr id="652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650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651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538;p54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</a:p>
          <a:p>
            <a:pPr marL="0" indent="0">
              <a:spcBef>
                <a:spcPts val="1600"/>
              </a:spcBef>
              <a:buSzTx/>
              <a:buNone/>
              <a:defRPr sz="100"/>
            </a:pPr>
          </a:p>
          <a:p>
            <a:pPr marL="0" indent="0">
              <a:spcBef>
                <a:spcPts val="1600"/>
              </a:spcBef>
              <a:buSzTx/>
              <a:buNone/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num_flowers = 5</a:t>
            </a:r>
            <a:br/>
            <a:r>
              <a:t>  num_picked = 2</a:t>
            </a:r>
            <a:br/>
            <a:r>
              <a:t>  num_flowers = num_flowers – num_picked</a:t>
            </a:r>
            <a:br/>
          </a:p>
        </p:txBody>
      </p:sp>
      <p:pic>
        <p:nvPicPr>
          <p:cNvPr id="655" name="Google Shape;539;p54" descr="Google Shape;539;p5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656" name="Google Shape;540;p54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657" name="Google Shape;541;p54"/>
          <p:cNvSpPr/>
          <p:nvPr/>
        </p:nvSpPr>
        <p:spPr>
          <a:xfrm>
            <a:off x="6536936" y="2225641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658" name="Google Shape;543;p54"/>
          <p:cNvSpPr/>
          <p:nvPr/>
        </p:nvSpPr>
        <p:spPr>
          <a:xfrm>
            <a:off x="47903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659" name="Google Shape;544;p54" descr="Google Shape;544;p5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25" y="2963728"/>
            <a:ext cx="1495052" cy="890996"/>
          </a:xfrm>
          <a:prstGeom prst="rect">
            <a:avLst/>
          </a:prstGeom>
          <a:ln w="12700">
            <a:miter lim="400000"/>
          </a:ln>
        </p:spPr>
      </p:pic>
      <p:sp>
        <p:nvSpPr>
          <p:cNvPr id="660" name="Google Shape;545;p54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661" name="Google Shape;546;p54" descr="Google Shape;546;p5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2886824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662" name="Google Shape;547;p54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671" name="Google Shape;548;p54"/>
          <p:cNvSpPr/>
          <p:nvPr/>
        </p:nvSpPr>
        <p:spPr>
          <a:xfrm>
            <a:off x="6536962" y="3277044"/>
            <a:ext cx="1141353" cy="102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664" name="Google Shape;549;p54"/>
          <p:cNvSpPr txBox="1"/>
          <p:nvPr/>
        </p:nvSpPr>
        <p:spPr>
          <a:xfrm>
            <a:off x="568450" y="3778525"/>
            <a:ext cx="6903054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t>The right side of the equals sign </a:t>
            </a:r>
            <a:r>
              <a:rPr b="1"/>
              <a:t>always</a:t>
            </a:r>
            <a:r>
              <a:t> gets evaluated first.</a:t>
            </a:r>
          </a:p>
        </p:txBody>
      </p:sp>
      <p:sp>
        <p:nvSpPr>
          <p:cNvPr id="665" name="Google Shape;550;p54"/>
          <p:cNvSpPr/>
          <p:nvPr/>
        </p:nvSpPr>
        <p:spPr>
          <a:xfrm rot="5402531">
            <a:off x="3201724" y="1946000"/>
            <a:ext cx="407401" cy="26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5965" y="0"/>
                  <a:pt x="10800" y="125"/>
                  <a:pt x="10800" y="278"/>
                </a:cubicBezTo>
                <a:lnTo>
                  <a:pt x="10800" y="10522"/>
                </a:lnTo>
                <a:cubicBezTo>
                  <a:pt x="10800" y="10675"/>
                  <a:pt x="15635" y="10800"/>
                  <a:pt x="21600" y="10800"/>
                </a:cubicBezTo>
                <a:cubicBezTo>
                  <a:pt x="15635" y="10800"/>
                  <a:pt x="10800" y="10925"/>
                  <a:pt x="10800" y="11078"/>
                </a:cubicBezTo>
                <a:lnTo>
                  <a:pt x="10800" y="21322"/>
                </a:lnTo>
                <a:cubicBezTo>
                  <a:pt x="10800" y="21475"/>
                  <a:pt x="5965" y="21600"/>
                  <a:pt x="0" y="21600"/>
                </a:cubicBezTo>
              </a:path>
            </a:pathLst>
          </a:cu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666" name="Google Shape;551;p54" descr="Google Shape;551;p5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1703199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667" name="Google Shape;552;p54"/>
          <p:cNvSpPr txBox="1"/>
          <p:nvPr/>
        </p:nvSpPr>
        <p:spPr>
          <a:xfrm>
            <a:off x="7754155" y="18236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grpSp>
        <p:nvGrpSpPr>
          <p:cNvPr id="67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66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669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558;p55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</a:p>
          <a:p>
            <a:pPr marL="0" indent="0">
              <a:spcBef>
                <a:spcPts val="1600"/>
              </a:spcBef>
              <a:buSzTx/>
              <a:buNone/>
              <a:defRPr sz="100"/>
            </a:pPr>
          </a:p>
          <a:p>
            <a:pPr marL="0" indent="0">
              <a:spcBef>
                <a:spcPts val="1600"/>
              </a:spcBef>
              <a:buSzTx/>
              <a:buNone/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num_flowers = 5</a:t>
            </a:r>
            <a:br/>
            <a:r>
              <a:t>  num_picked = 2</a:t>
            </a:r>
            <a:br/>
            <a:r>
              <a:t>  num_flowers = num_flowers – num_picked</a:t>
            </a:r>
            <a:br/>
          </a:p>
        </p:txBody>
      </p:sp>
      <p:pic>
        <p:nvPicPr>
          <p:cNvPr id="674" name="Google Shape;559;p55" descr="Google Shape;559;p5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675" name="Google Shape;560;p55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676" name="Google Shape;561;p55"/>
          <p:cNvSpPr/>
          <p:nvPr/>
        </p:nvSpPr>
        <p:spPr>
          <a:xfrm>
            <a:off x="6536936" y="2225641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677" name="Google Shape;563;p55"/>
          <p:cNvSpPr/>
          <p:nvPr/>
        </p:nvSpPr>
        <p:spPr>
          <a:xfrm>
            <a:off x="47903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678" name="Google Shape;564;p55" descr="Google Shape;564;p5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25" y="2963728"/>
            <a:ext cx="1495052" cy="890996"/>
          </a:xfrm>
          <a:prstGeom prst="rect">
            <a:avLst/>
          </a:prstGeom>
          <a:ln w="12700">
            <a:miter lim="400000"/>
          </a:ln>
        </p:spPr>
      </p:pic>
      <p:sp>
        <p:nvSpPr>
          <p:cNvPr id="679" name="Google Shape;565;p55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680" name="Google Shape;566;p55" descr="Google Shape;566;p5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2886824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681" name="Google Shape;567;p55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694" name="Google Shape;568;p55"/>
          <p:cNvSpPr/>
          <p:nvPr/>
        </p:nvSpPr>
        <p:spPr>
          <a:xfrm>
            <a:off x="6536962" y="3277044"/>
            <a:ext cx="1141353" cy="102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683" name="Google Shape;569;p55"/>
          <p:cNvSpPr txBox="1"/>
          <p:nvPr/>
        </p:nvSpPr>
        <p:spPr>
          <a:xfrm>
            <a:off x="568450" y="3778525"/>
            <a:ext cx="7809949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We get the values using variable retrieval (i.e. checking what suitcase is attached).</a:t>
            </a:r>
          </a:p>
        </p:txBody>
      </p:sp>
      <p:sp>
        <p:nvSpPr>
          <p:cNvPr id="684" name="Google Shape;570;p55"/>
          <p:cNvSpPr/>
          <p:nvPr/>
        </p:nvSpPr>
        <p:spPr>
          <a:xfrm rot="5402531">
            <a:off x="3201724" y="1946000"/>
            <a:ext cx="407401" cy="26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5965" y="0"/>
                  <a:pt x="10800" y="125"/>
                  <a:pt x="10800" y="278"/>
                </a:cubicBezTo>
                <a:lnTo>
                  <a:pt x="10800" y="10522"/>
                </a:lnTo>
                <a:cubicBezTo>
                  <a:pt x="10800" y="10675"/>
                  <a:pt x="15635" y="10800"/>
                  <a:pt x="21600" y="10800"/>
                </a:cubicBezTo>
                <a:cubicBezTo>
                  <a:pt x="15635" y="10800"/>
                  <a:pt x="10800" y="10925"/>
                  <a:pt x="10800" y="11078"/>
                </a:cubicBezTo>
                <a:lnTo>
                  <a:pt x="10800" y="21322"/>
                </a:lnTo>
                <a:cubicBezTo>
                  <a:pt x="10800" y="21475"/>
                  <a:pt x="5965" y="21600"/>
                  <a:pt x="0" y="21600"/>
                </a:cubicBezTo>
              </a:path>
            </a:pathLst>
          </a:cu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685" name="Google Shape;571;p55" descr="Google Shape;571;p5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1703199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686" name="Google Shape;572;p55"/>
          <p:cNvSpPr txBox="1"/>
          <p:nvPr/>
        </p:nvSpPr>
        <p:spPr>
          <a:xfrm>
            <a:off x="7754155" y="18236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687" name="Google Shape;573;p55"/>
          <p:cNvSpPr/>
          <p:nvPr/>
        </p:nvSpPr>
        <p:spPr>
          <a:xfrm flipV="1">
            <a:off x="2414875" y="2759725"/>
            <a:ext cx="483901" cy="432901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688" name="Google Shape;574;p55"/>
          <p:cNvSpPr/>
          <p:nvPr/>
        </p:nvSpPr>
        <p:spPr>
          <a:xfrm flipV="1">
            <a:off x="3878599" y="2759725"/>
            <a:ext cx="483901" cy="432901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689" name="Google Shape;575;p55"/>
          <p:cNvSpPr txBox="1"/>
          <p:nvPr/>
        </p:nvSpPr>
        <p:spPr>
          <a:xfrm>
            <a:off x="2809175" y="2341274"/>
            <a:ext cx="4329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000000"/>
                </a:solidFill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690" name="Google Shape;576;p55"/>
          <p:cNvSpPr txBox="1"/>
          <p:nvPr/>
        </p:nvSpPr>
        <p:spPr>
          <a:xfrm>
            <a:off x="4256975" y="2341274"/>
            <a:ext cx="4329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000000"/>
                </a:solidFill>
              </a:defRPr>
            </a:lvl1pPr>
          </a:lstStyle>
          <a:p>
            <a:pPr/>
            <a:r>
              <a:t>2</a:t>
            </a:r>
          </a:p>
        </p:txBody>
      </p:sp>
      <p:grpSp>
        <p:nvGrpSpPr>
          <p:cNvPr id="693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691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692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582;p56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</a:p>
          <a:p>
            <a:pPr marL="0" indent="0">
              <a:spcBef>
                <a:spcPts val="1600"/>
              </a:spcBef>
              <a:buSzTx/>
              <a:buNone/>
              <a:defRPr sz="100"/>
            </a:pPr>
          </a:p>
          <a:p>
            <a:pPr marL="0" indent="0">
              <a:spcBef>
                <a:spcPts val="1600"/>
              </a:spcBef>
              <a:buSzTx/>
              <a:buNone/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num_flowers = 5</a:t>
            </a:r>
            <a:br/>
            <a:r>
              <a:t>  num_picked = 2</a:t>
            </a:r>
            <a:br/>
            <a:r>
              <a:t>  num_flowers = num_flowers – num_picked</a:t>
            </a:r>
            <a:br/>
          </a:p>
        </p:txBody>
      </p:sp>
      <p:pic>
        <p:nvPicPr>
          <p:cNvPr id="697" name="Google Shape;583;p56" descr="Google Shape;583;p5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698" name="Google Shape;584;p56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699" name="Google Shape;585;p56"/>
          <p:cNvSpPr/>
          <p:nvPr/>
        </p:nvSpPr>
        <p:spPr>
          <a:xfrm>
            <a:off x="6536936" y="2225641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700" name="Google Shape;587;p56"/>
          <p:cNvSpPr/>
          <p:nvPr/>
        </p:nvSpPr>
        <p:spPr>
          <a:xfrm>
            <a:off x="47903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701" name="Google Shape;588;p56" descr="Google Shape;588;p5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25" y="2963728"/>
            <a:ext cx="1495052" cy="890996"/>
          </a:xfrm>
          <a:prstGeom prst="rect">
            <a:avLst/>
          </a:prstGeom>
          <a:ln w="12700">
            <a:miter lim="400000"/>
          </a:ln>
        </p:spPr>
      </p:pic>
      <p:sp>
        <p:nvSpPr>
          <p:cNvPr id="702" name="Google Shape;589;p56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703" name="Google Shape;590;p56" descr="Google Shape;590;p5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2886824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704" name="Google Shape;591;p56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717" name="Google Shape;592;p56"/>
          <p:cNvSpPr/>
          <p:nvPr/>
        </p:nvSpPr>
        <p:spPr>
          <a:xfrm>
            <a:off x="6536962" y="3277044"/>
            <a:ext cx="1141353" cy="102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706" name="Google Shape;593;p56"/>
          <p:cNvSpPr txBox="1"/>
          <p:nvPr/>
        </p:nvSpPr>
        <p:spPr>
          <a:xfrm>
            <a:off x="568450" y="3778525"/>
            <a:ext cx="5576400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Then we can evaluate the right hand side of the assignment.</a:t>
            </a:r>
          </a:p>
        </p:txBody>
      </p:sp>
      <p:sp>
        <p:nvSpPr>
          <p:cNvPr id="707" name="Google Shape;594;p56"/>
          <p:cNvSpPr/>
          <p:nvPr/>
        </p:nvSpPr>
        <p:spPr>
          <a:xfrm rot="5402531">
            <a:off x="3201724" y="1946000"/>
            <a:ext cx="407401" cy="26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5965" y="0"/>
                  <a:pt x="10800" y="125"/>
                  <a:pt x="10800" y="278"/>
                </a:cubicBezTo>
                <a:lnTo>
                  <a:pt x="10800" y="10522"/>
                </a:lnTo>
                <a:cubicBezTo>
                  <a:pt x="10800" y="10675"/>
                  <a:pt x="15635" y="10800"/>
                  <a:pt x="21600" y="10800"/>
                </a:cubicBezTo>
                <a:cubicBezTo>
                  <a:pt x="15635" y="10800"/>
                  <a:pt x="10800" y="10925"/>
                  <a:pt x="10800" y="11078"/>
                </a:cubicBezTo>
                <a:lnTo>
                  <a:pt x="10800" y="21322"/>
                </a:lnTo>
                <a:cubicBezTo>
                  <a:pt x="10800" y="21475"/>
                  <a:pt x="5965" y="21600"/>
                  <a:pt x="0" y="21600"/>
                </a:cubicBezTo>
              </a:path>
            </a:pathLst>
          </a:cu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708" name="Google Shape;595;p56" descr="Google Shape;595;p5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1703199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709" name="Google Shape;596;p56"/>
          <p:cNvSpPr txBox="1"/>
          <p:nvPr/>
        </p:nvSpPr>
        <p:spPr>
          <a:xfrm>
            <a:off x="7754155" y="18236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710" name="Google Shape;597;p56"/>
          <p:cNvSpPr/>
          <p:nvPr/>
        </p:nvSpPr>
        <p:spPr>
          <a:xfrm flipV="1">
            <a:off x="2414875" y="2759725"/>
            <a:ext cx="483901" cy="432901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711" name="Google Shape;598;p56"/>
          <p:cNvSpPr/>
          <p:nvPr/>
        </p:nvSpPr>
        <p:spPr>
          <a:xfrm flipV="1">
            <a:off x="3878599" y="2759725"/>
            <a:ext cx="483901" cy="432901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712" name="Google Shape;599;p56"/>
          <p:cNvSpPr txBox="1"/>
          <p:nvPr/>
        </p:nvSpPr>
        <p:spPr>
          <a:xfrm>
            <a:off x="2809175" y="2341274"/>
            <a:ext cx="4329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000000"/>
                </a:solidFill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713" name="Google Shape;600;p56"/>
          <p:cNvSpPr txBox="1"/>
          <p:nvPr/>
        </p:nvSpPr>
        <p:spPr>
          <a:xfrm>
            <a:off x="4256975" y="2341274"/>
            <a:ext cx="4329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000000"/>
                </a:solidFill>
              </a:defRPr>
            </a:lvl1pPr>
          </a:lstStyle>
          <a:p>
            <a:pPr/>
            <a:r>
              <a:t>2</a:t>
            </a:r>
          </a:p>
        </p:txBody>
      </p:sp>
      <p:grpSp>
        <p:nvGrpSpPr>
          <p:cNvPr id="716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714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715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606;p57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</a:p>
          <a:p>
            <a:pPr marL="0" indent="0">
              <a:spcBef>
                <a:spcPts val="1600"/>
              </a:spcBef>
              <a:buSzTx/>
              <a:buNone/>
              <a:defRPr sz="100"/>
            </a:pPr>
          </a:p>
          <a:p>
            <a:pPr marL="0" indent="0">
              <a:spcBef>
                <a:spcPts val="1600"/>
              </a:spcBef>
              <a:buSzTx/>
              <a:buNone/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num_flowers = 5</a:t>
            </a:r>
            <a:br/>
            <a:r>
              <a:t>  num_picked = 2</a:t>
            </a:r>
            <a:br/>
            <a:r>
              <a:t>  num_flowers = num_flowers – num_picked</a:t>
            </a:r>
            <a:br/>
          </a:p>
        </p:txBody>
      </p:sp>
      <p:pic>
        <p:nvPicPr>
          <p:cNvPr id="720" name="Google Shape;607;p57" descr="Google Shape;607;p5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721" name="Google Shape;608;p57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722" name="Google Shape;609;p57"/>
          <p:cNvSpPr/>
          <p:nvPr/>
        </p:nvSpPr>
        <p:spPr>
          <a:xfrm>
            <a:off x="6536936" y="2225641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723" name="Google Shape;611;p57"/>
          <p:cNvSpPr/>
          <p:nvPr/>
        </p:nvSpPr>
        <p:spPr>
          <a:xfrm>
            <a:off x="47903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724" name="Google Shape;612;p57" descr="Google Shape;612;p5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25" y="2963728"/>
            <a:ext cx="1495052" cy="890996"/>
          </a:xfrm>
          <a:prstGeom prst="rect">
            <a:avLst/>
          </a:prstGeom>
          <a:ln w="12700">
            <a:miter lim="400000"/>
          </a:ln>
        </p:spPr>
      </p:pic>
      <p:sp>
        <p:nvSpPr>
          <p:cNvPr id="725" name="Google Shape;613;p57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726" name="Google Shape;614;p57" descr="Google Shape;614;p5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2886824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727" name="Google Shape;615;p57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741" name="Google Shape;616;p57"/>
          <p:cNvSpPr/>
          <p:nvPr/>
        </p:nvSpPr>
        <p:spPr>
          <a:xfrm>
            <a:off x="6536962" y="3277044"/>
            <a:ext cx="1141353" cy="102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729" name="Google Shape;617;p57"/>
          <p:cNvSpPr txBox="1"/>
          <p:nvPr/>
        </p:nvSpPr>
        <p:spPr>
          <a:xfrm>
            <a:off x="568450" y="3778525"/>
            <a:ext cx="5952472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Then we can evaluate the right hand side of the assignment.</a:t>
            </a:r>
          </a:p>
        </p:txBody>
      </p:sp>
      <p:sp>
        <p:nvSpPr>
          <p:cNvPr id="730" name="Google Shape;618;p57"/>
          <p:cNvSpPr/>
          <p:nvPr/>
        </p:nvSpPr>
        <p:spPr>
          <a:xfrm rot="5402531">
            <a:off x="3201724" y="1946000"/>
            <a:ext cx="407401" cy="2635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5965" y="0"/>
                  <a:pt x="10800" y="125"/>
                  <a:pt x="10800" y="278"/>
                </a:cubicBezTo>
                <a:lnTo>
                  <a:pt x="10800" y="10522"/>
                </a:lnTo>
                <a:cubicBezTo>
                  <a:pt x="10800" y="10675"/>
                  <a:pt x="15635" y="10800"/>
                  <a:pt x="21600" y="10800"/>
                </a:cubicBezTo>
                <a:cubicBezTo>
                  <a:pt x="15635" y="10800"/>
                  <a:pt x="10800" y="10925"/>
                  <a:pt x="10800" y="11078"/>
                </a:cubicBezTo>
                <a:lnTo>
                  <a:pt x="10800" y="21322"/>
                </a:lnTo>
                <a:cubicBezTo>
                  <a:pt x="10800" y="21475"/>
                  <a:pt x="5965" y="21600"/>
                  <a:pt x="0" y="21600"/>
                </a:cubicBezTo>
              </a:path>
            </a:pathLst>
          </a:cu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731" name="Google Shape;619;p57" descr="Google Shape;619;p5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1703199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732" name="Google Shape;620;p57"/>
          <p:cNvSpPr txBox="1"/>
          <p:nvPr/>
        </p:nvSpPr>
        <p:spPr>
          <a:xfrm>
            <a:off x="7754155" y="18236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733" name="Google Shape;621;p57"/>
          <p:cNvSpPr/>
          <p:nvPr/>
        </p:nvSpPr>
        <p:spPr>
          <a:xfrm flipV="1">
            <a:off x="2414875" y="2759725"/>
            <a:ext cx="483901" cy="432901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734" name="Google Shape;622;p57"/>
          <p:cNvSpPr/>
          <p:nvPr/>
        </p:nvSpPr>
        <p:spPr>
          <a:xfrm flipV="1">
            <a:off x="3878599" y="2759725"/>
            <a:ext cx="483901" cy="432901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735" name="Google Shape;623;p57"/>
          <p:cNvSpPr txBox="1"/>
          <p:nvPr/>
        </p:nvSpPr>
        <p:spPr>
          <a:xfrm>
            <a:off x="2809175" y="2341274"/>
            <a:ext cx="4329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000000"/>
                </a:solidFill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736" name="Google Shape;624;p57"/>
          <p:cNvSpPr txBox="1"/>
          <p:nvPr/>
        </p:nvSpPr>
        <p:spPr>
          <a:xfrm>
            <a:off x="4256975" y="2341274"/>
            <a:ext cx="4329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000000"/>
                </a:solidFill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737" name="Google Shape;625;p57"/>
          <p:cNvSpPr txBox="1"/>
          <p:nvPr/>
        </p:nvSpPr>
        <p:spPr>
          <a:xfrm>
            <a:off x="3188974" y="3374554"/>
            <a:ext cx="4329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2000">
                <a:solidFill>
                  <a:srgbClr val="000000"/>
                </a:solidFill>
              </a:defRPr>
            </a:lvl1pPr>
          </a:lstStyle>
          <a:p>
            <a:pPr/>
            <a:r>
              <a:t>3</a:t>
            </a:r>
          </a:p>
        </p:txBody>
      </p:sp>
      <p:grpSp>
        <p:nvGrpSpPr>
          <p:cNvPr id="74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73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739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631;p58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</a:p>
          <a:p>
            <a:pPr marL="0" indent="0">
              <a:spcBef>
                <a:spcPts val="1600"/>
              </a:spcBef>
              <a:buSzTx/>
              <a:buNone/>
              <a:defRPr sz="100"/>
            </a:pPr>
          </a:p>
          <a:p>
            <a:pPr marL="0" indent="0">
              <a:spcBef>
                <a:spcPts val="1600"/>
              </a:spcBef>
              <a:buSzTx/>
              <a:buNone/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num_flowers = 5</a:t>
            </a:r>
            <a:br/>
            <a:r>
              <a:t>  num_picked = 2</a:t>
            </a:r>
            <a:br/>
            <a:r>
              <a:t>  num_flowers = </a:t>
            </a:r>
          </a:p>
        </p:txBody>
      </p:sp>
      <p:pic>
        <p:nvPicPr>
          <p:cNvPr id="744" name="Google Shape;632;p58" descr="Google Shape;632;p5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745" name="Google Shape;633;p58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746" name="Google Shape;634;p58"/>
          <p:cNvSpPr/>
          <p:nvPr/>
        </p:nvSpPr>
        <p:spPr>
          <a:xfrm>
            <a:off x="6536936" y="2225641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747" name="Google Shape;636;p58"/>
          <p:cNvSpPr/>
          <p:nvPr/>
        </p:nvSpPr>
        <p:spPr>
          <a:xfrm>
            <a:off x="47903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748" name="Google Shape;637;p58" descr="Google Shape;637;p5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25" y="2963728"/>
            <a:ext cx="1495052" cy="890996"/>
          </a:xfrm>
          <a:prstGeom prst="rect">
            <a:avLst/>
          </a:prstGeom>
          <a:ln w="12700">
            <a:miter lim="400000"/>
          </a:ln>
        </p:spPr>
      </p:pic>
      <p:sp>
        <p:nvSpPr>
          <p:cNvPr id="749" name="Google Shape;638;p58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750" name="Google Shape;639;p58" descr="Google Shape;639;p5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2886824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751" name="Google Shape;640;p58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758" name="Google Shape;641;p58"/>
          <p:cNvSpPr/>
          <p:nvPr/>
        </p:nvSpPr>
        <p:spPr>
          <a:xfrm>
            <a:off x="6536962" y="3277044"/>
            <a:ext cx="1141353" cy="102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753" name="Google Shape;642;p58"/>
          <p:cNvSpPr txBox="1"/>
          <p:nvPr/>
        </p:nvSpPr>
        <p:spPr>
          <a:xfrm>
            <a:off x="568450" y="3778525"/>
            <a:ext cx="6619586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t>The right side of the equals sign </a:t>
            </a:r>
            <a:r>
              <a:rPr b="1"/>
              <a:t>always</a:t>
            </a:r>
            <a:r>
              <a:t> gets evaluated first.</a:t>
            </a:r>
          </a:p>
        </p:txBody>
      </p:sp>
      <p:sp>
        <p:nvSpPr>
          <p:cNvPr id="754" name="Google Shape;643;p58"/>
          <p:cNvSpPr txBox="1"/>
          <p:nvPr/>
        </p:nvSpPr>
        <p:spPr>
          <a:xfrm>
            <a:off x="3177625" y="2718379"/>
            <a:ext cx="4329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2000">
                <a:solidFill>
                  <a:srgbClr val="000000"/>
                </a:solidFill>
              </a:defRPr>
            </a:lvl1pPr>
          </a:lstStyle>
          <a:p>
            <a:pPr/>
            <a:r>
              <a:t>3</a:t>
            </a:r>
          </a:p>
        </p:txBody>
      </p:sp>
      <p:grpSp>
        <p:nvGrpSpPr>
          <p:cNvPr id="757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755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756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649;p59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</a:p>
          <a:p>
            <a:pPr marL="0" indent="0">
              <a:spcBef>
                <a:spcPts val="1600"/>
              </a:spcBef>
              <a:buSzTx/>
              <a:buNone/>
              <a:defRPr sz="100"/>
            </a:pPr>
          </a:p>
          <a:p>
            <a:pPr marL="0" indent="0">
              <a:spcBef>
                <a:spcPts val="1600"/>
              </a:spcBef>
              <a:buSzTx/>
              <a:buNone/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num_flowers = 5</a:t>
            </a:r>
            <a:br/>
            <a:r>
              <a:t>  num_picked = 2</a:t>
            </a:r>
            <a:br/>
            <a:r>
              <a:t>  num_flowers = </a:t>
            </a:r>
          </a:p>
        </p:txBody>
      </p:sp>
      <p:pic>
        <p:nvPicPr>
          <p:cNvPr id="761" name="Google Shape;650;p59" descr="Google Shape;650;p5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762" name="Google Shape;651;p59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763" name="Google Shape;652;p59"/>
          <p:cNvSpPr/>
          <p:nvPr/>
        </p:nvSpPr>
        <p:spPr>
          <a:xfrm>
            <a:off x="6536936" y="2225641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764" name="Google Shape;654;p59"/>
          <p:cNvSpPr/>
          <p:nvPr/>
        </p:nvSpPr>
        <p:spPr>
          <a:xfrm>
            <a:off x="47903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765" name="Google Shape;655;p59" descr="Google Shape;655;p5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25" y="2963728"/>
            <a:ext cx="1495052" cy="890996"/>
          </a:xfrm>
          <a:prstGeom prst="rect">
            <a:avLst/>
          </a:prstGeom>
          <a:ln w="12700">
            <a:miter lim="400000"/>
          </a:ln>
        </p:spPr>
      </p:pic>
      <p:sp>
        <p:nvSpPr>
          <p:cNvPr id="766" name="Google Shape;656;p59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767" name="Google Shape;657;p59" descr="Google Shape;657;p5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2886824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768" name="Google Shape;658;p59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778" name="Google Shape;659;p59"/>
          <p:cNvSpPr/>
          <p:nvPr/>
        </p:nvSpPr>
        <p:spPr>
          <a:xfrm>
            <a:off x="6536962" y="3277044"/>
            <a:ext cx="1141353" cy="102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770" name="Google Shape;660;p59"/>
          <p:cNvSpPr txBox="1"/>
          <p:nvPr/>
        </p:nvSpPr>
        <p:spPr>
          <a:xfrm>
            <a:off x="3626358" y="4190912"/>
            <a:ext cx="5576401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This is a new Python object!</a:t>
            </a:r>
          </a:p>
        </p:txBody>
      </p:sp>
      <p:sp>
        <p:nvSpPr>
          <p:cNvPr id="771" name="Google Shape;661;p59"/>
          <p:cNvSpPr txBox="1"/>
          <p:nvPr/>
        </p:nvSpPr>
        <p:spPr>
          <a:xfrm>
            <a:off x="3177625" y="2718379"/>
            <a:ext cx="4329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2000">
                <a:solidFill>
                  <a:srgbClr val="000000"/>
                </a:solidFill>
              </a:defRPr>
            </a:lvl1pPr>
          </a:lstStyle>
          <a:p>
            <a:pPr/>
            <a:r>
              <a:t>3</a:t>
            </a:r>
          </a:p>
        </p:txBody>
      </p:sp>
      <p:pic>
        <p:nvPicPr>
          <p:cNvPr id="772" name="Google Shape;662;p59" descr="Google Shape;662;p5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1703199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773" name="Google Shape;663;p59"/>
          <p:cNvSpPr txBox="1"/>
          <p:nvPr/>
        </p:nvSpPr>
        <p:spPr>
          <a:xfrm>
            <a:off x="7754155" y="18236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3</a:t>
            </a:r>
          </a:p>
        </p:txBody>
      </p:sp>
      <p:pic>
        <p:nvPicPr>
          <p:cNvPr id="774" name="Google Shape;664;p59" descr="Google Shape;664;p59"/>
          <p:cNvPicPr>
            <a:picLocks noChangeAspect="1"/>
          </p:cNvPicPr>
          <p:nvPr/>
        </p:nvPicPr>
        <p:blipFill>
          <a:blip r:embed="rId4">
            <a:extLst/>
          </a:blip>
          <a:srcRect l="0" t="0" r="0" b="15717"/>
          <a:stretch>
            <a:fillRect/>
          </a:stretch>
        </p:blipFill>
        <p:spPr>
          <a:xfrm flipH="1" rot="3655776">
            <a:off x="7634058" y="2801127"/>
            <a:ext cx="2058607" cy="136892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777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775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776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670;p60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Suppose you’re writing a program that keeps track of the flowers in your garden:</a:t>
            </a:r>
          </a:p>
          <a:p>
            <a:pPr marL="0" indent="0">
              <a:spcBef>
                <a:spcPts val="1600"/>
              </a:spcBef>
              <a:buSzTx/>
              <a:buNone/>
              <a:defRPr sz="100"/>
            </a:pPr>
          </a:p>
          <a:p>
            <a:pPr marL="0" indent="0">
              <a:spcBef>
                <a:spcPts val="1600"/>
              </a:spcBef>
              <a:buSzTx/>
              <a:buNone/>
              <a:defRPr sz="14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 num_flowers = 5</a:t>
            </a:r>
            <a:br/>
            <a:r>
              <a:t>  num_picked = 2</a:t>
            </a:r>
            <a:br/>
            <a:r>
              <a:t>  num_flowers = </a:t>
            </a:r>
          </a:p>
        </p:txBody>
      </p:sp>
      <p:pic>
        <p:nvPicPr>
          <p:cNvPr id="781" name="Google Shape;671;p60" descr="Google Shape;671;p6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01" y="1780102"/>
            <a:ext cx="1495052" cy="890997"/>
          </a:xfrm>
          <a:prstGeom prst="rect">
            <a:avLst/>
          </a:prstGeom>
          <a:ln w="12700">
            <a:miter lim="400000"/>
          </a:ln>
        </p:spPr>
      </p:pic>
      <p:sp>
        <p:nvSpPr>
          <p:cNvPr id="782" name="Google Shape;672;p60"/>
          <p:cNvSpPr txBox="1"/>
          <p:nvPr/>
        </p:nvSpPr>
        <p:spPr>
          <a:xfrm>
            <a:off x="5042036" y="2026265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783" name="Google Shape;673;p60"/>
          <p:cNvSpPr/>
          <p:nvPr/>
        </p:nvSpPr>
        <p:spPr>
          <a:xfrm>
            <a:off x="6536936" y="2225641"/>
            <a:ext cx="892800" cy="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784" name="Google Shape;675;p60"/>
          <p:cNvSpPr/>
          <p:nvPr/>
        </p:nvSpPr>
        <p:spPr>
          <a:xfrm>
            <a:off x="4790399" y="1766699"/>
            <a:ext cx="1" cy="1731600"/>
          </a:xfrm>
          <a:prstGeom prst="line">
            <a:avLst/>
          </a:prstGeom>
          <a:ln>
            <a:solidFill>
              <a:schemeClr val="accent2">
                <a:lumOff val="21764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pic>
        <p:nvPicPr>
          <p:cNvPr id="785" name="Google Shape;676;p60" descr="Google Shape;676;p6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00000">
            <a:off x="5042025" y="2963728"/>
            <a:ext cx="1495052" cy="890996"/>
          </a:xfrm>
          <a:prstGeom prst="rect">
            <a:avLst/>
          </a:prstGeom>
          <a:ln w="12700">
            <a:miter lim="400000"/>
          </a:ln>
        </p:spPr>
      </p:pic>
      <p:sp>
        <p:nvSpPr>
          <p:cNvPr id="786" name="Google Shape;677;p60"/>
          <p:cNvSpPr txBox="1"/>
          <p:nvPr/>
        </p:nvSpPr>
        <p:spPr>
          <a:xfrm>
            <a:off x="5042062" y="3209890"/>
            <a:ext cx="1494901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num_picked</a:t>
            </a:r>
          </a:p>
        </p:txBody>
      </p:sp>
      <p:pic>
        <p:nvPicPr>
          <p:cNvPr id="787" name="Google Shape;678;p60" descr="Google Shape;678;p6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2886824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788" name="Google Shape;679;p60"/>
          <p:cNvSpPr txBox="1"/>
          <p:nvPr/>
        </p:nvSpPr>
        <p:spPr>
          <a:xfrm>
            <a:off x="7754180" y="3007287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797" name="Google Shape;680;p60"/>
          <p:cNvSpPr/>
          <p:nvPr/>
        </p:nvSpPr>
        <p:spPr>
          <a:xfrm>
            <a:off x="6536962" y="3277044"/>
            <a:ext cx="1141353" cy="102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sp>
        <p:nvSpPr>
          <p:cNvPr id="790" name="Google Shape;681;p60"/>
          <p:cNvSpPr txBox="1"/>
          <p:nvPr/>
        </p:nvSpPr>
        <p:spPr>
          <a:xfrm>
            <a:off x="155850" y="3867949"/>
            <a:ext cx="8832300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Python handles all the baggage for you when you use variables.</a:t>
            </a:r>
          </a:p>
        </p:txBody>
      </p:sp>
      <p:sp>
        <p:nvSpPr>
          <p:cNvPr id="791" name="Google Shape;682;p60"/>
          <p:cNvSpPr txBox="1"/>
          <p:nvPr/>
        </p:nvSpPr>
        <p:spPr>
          <a:xfrm>
            <a:off x="3177625" y="2718379"/>
            <a:ext cx="4329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2000">
                <a:solidFill>
                  <a:srgbClr val="000000"/>
                </a:solidFill>
              </a:defRPr>
            </a:lvl1pPr>
          </a:lstStyle>
          <a:p>
            <a:pPr/>
            <a:r>
              <a:t>3</a:t>
            </a:r>
          </a:p>
        </p:txBody>
      </p:sp>
      <p:pic>
        <p:nvPicPr>
          <p:cNvPr id="792" name="Google Shape;683;p60" descr="Google Shape;683;p6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29772" y="1703199"/>
            <a:ext cx="1156855" cy="1044801"/>
          </a:xfrm>
          <a:prstGeom prst="rect">
            <a:avLst/>
          </a:prstGeom>
          <a:ln w="12700">
            <a:miter lim="400000"/>
          </a:ln>
        </p:spPr>
      </p:pic>
      <p:sp>
        <p:nvSpPr>
          <p:cNvPr id="793" name="Google Shape;684;p60"/>
          <p:cNvSpPr txBox="1"/>
          <p:nvPr/>
        </p:nvSpPr>
        <p:spPr>
          <a:xfrm>
            <a:off x="7754155" y="18236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3</a:t>
            </a:r>
          </a:p>
        </p:txBody>
      </p:sp>
      <p:grpSp>
        <p:nvGrpSpPr>
          <p:cNvPr id="796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794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795" name="A Variable Exampl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 Variable Example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925;p91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/>
          <a:lstStyle>
            <a:lvl1pPr defTabSz="795527">
              <a:defRPr sz="4176"/>
            </a:lvl1pPr>
          </a:lstStyle>
          <a:p>
            <a:pPr/>
            <a:r>
              <a:t>How do computer get user input?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ython must be installed and configured prior to use…"/>
          <p:cNvSpPr txBox="1"/>
          <p:nvPr>
            <p:ph type="body" idx="4294967295"/>
          </p:nvPr>
        </p:nvSpPr>
        <p:spPr>
          <a:xfrm>
            <a:off x="1019869" y="1200150"/>
            <a:ext cx="6985365" cy="3394472"/>
          </a:xfrm>
          <a:prstGeom prst="rect">
            <a:avLst/>
          </a:prstGeom>
        </p:spPr>
        <p:txBody>
          <a:bodyPr lIns="34289" tIns="34289" rIns="34289" bIns="34289"/>
          <a:lstStyle/>
          <a:p>
            <a:pPr marL="257175" indent="-257175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Tx/>
              <a:buChar char="•"/>
              <a:defRPr b="1" sz="24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Python must be installed and configured prior to use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One of the items installed is the Python interpreter</a:t>
            </a:r>
          </a:p>
          <a:p>
            <a:pPr marL="257175" indent="-257175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Tx/>
              <a:buChar char="•"/>
              <a:defRPr b="1" sz="24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Python interpreter can be used in two modes: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Interactive mode: enter statements on keyboard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Script mode: save statements in Python script</a:t>
            </a:r>
          </a:p>
        </p:txBody>
      </p:sp>
      <p:grpSp>
        <p:nvGrpSpPr>
          <p:cNvPr id="29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28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289" name="Using Python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Using Python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87" grpId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3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801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802" name="input function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input</a:t>
              </a:r>
              <a:r>
                <a:rPr>
                  <a:latin typeface="Century Gothic"/>
                  <a:ea typeface="Century Gothic"/>
                  <a:cs typeface="Century Gothic"/>
                  <a:sym typeface="Century Gothic"/>
                </a:rPr>
                <a:t> function</a:t>
              </a:r>
            </a:p>
          </p:txBody>
        </p:sp>
      </p:grpSp>
      <p:sp>
        <p:nvSpPr>
          <p:cNvPr id="804" name="Rectangle 1"/>
          <p:cNvSpPr/>
          <p:nvPr/>
        </p:nvSpPr>
        <p:spPr>
          <a:xfrm>
            <a:off x="1516525" y="823225"/>
            <a:ext cx="6110950" cy="9321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algn="ctr"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br/>
            <a:r>
              <a:t> num1 = </a:t>
            </a:r>
            <a:r>
              <a:rPr>
                <a:solidFill>
                  <a:srgbClr val="000080"/>
                </a:solidFill>
              </a:rPr>
              <a:t>input</a:t>
            </a:r>
            <a:r>
              <a:t>(</a:t>
            </a:r>
            <a:r>
              <a:rPr b="1">
                <a:solidFill>
                  <a:srgbClr val="008080"/>
                </a:solidFill>
              </a:rPr>
              <a:t>"Enter first number: "</a:t>
            </a:r>
            <a:r>
              <a:t>)</a:t>
            </a:r>
            <a:br/>
          </a:p>
        </p:txBody>
      </p:sp>
      <p:sp>
        <p:nvSpPr>
          <p:cNvPr id="805" name="Content Placeholder 2"/>
          <p:cNvSpPr txBox="1"/>
          <p:nvPr>
            <p:ph type="body" sz="half" idx="1"/>
          </p:nvPr>
        </p:nvSpPr>
        <p:spPr>
          <a:xfrm>
            <a:off x="1485900" y="1810276"/>
            <a:ext cx="6311900" cy="2850626"/>
          </a:xfrm>
          <a:prstGeom prst="rect">
            <a:avLst/>
          </a:prstGeom>
        </p:spPr>
        <p:txBody>
          <a:bodyPr/>
          <a:lstStyle/>
          <a:p>
            <a:pPr marL="244928" indent="-244928">
              <a:defRPr b="1" sz="2000">
                <a:latin typeface="Courier"/>
                <a:ea typeface="Courier"/>
                <a:cs typeface="Courier"/>
                <a:sym typeface="Courier"/>
              </a:defRPr>
            </a:pPr>
            <a:r>
              <a:t>input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 command gets text input from the user</a:t>
            </a:r>
            <a:endParaRPr b="0">
              <a:latin typeface="Calibri"/>
              <a:ea typeface="Calibri"/>
              <a:cs typeface="Calibri"/>
              <a:sym typeface="Calibri"/>
            </a:endParaRPr>
          </a:p>
          <a:p>
            <a:pPr marL="244928" indent="-244928">
              <a:defRPr sz="2000"/>
            </a:pPr>
            <a:r>
              <a:t>Prints text specified in double/single quotes</a:t>
            </a:r>
          </a:p>
          <a:p>
            <a:pPr lvl="1" marL="671512" indent="-214312">
              <a:spcBef>
                <a:spcPts val="400"/>
              </a:spcBef>
              <a:defRPr sz="1800"/>
            </a:pPr>
            <a:r>
              <a:t>Then waits for user input</a:t>
            </a:r>
            <a:endParaRPr sz="2000"/>
          </a:p>
          <a:p>
            <a:pPr lvl="1" marL="671512" indent="-214312">
              <a:spcBef>
                <a:spcPts val="400"/>
              </a:spcBef>
              <a:defRPr sz="1800"/>
            </a:pPr>
            <a:r>
              <a:t>Here, user input from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input</a:t>
            </a:r>
            <a:r>
              <a:t> is put in a </a:t>
            </a:r>
            <a:r>
              <a:rPr b="1" u="sng"/>
              <a:t>variable</a:t>
            </a:r>
            <a:r>
              <a:t> (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num1</a:t>
            </a:r>
            <a:r>
              <a:t>)</a:t>
            </a:r>
            <a:endParaRPr sz="2000"/>
          </a:p>
          <a:p>
            <a:pPr lvl="1" marL="671512" indent="-214312">
              <a:spcBef>
                <a:spcPts val="400"/>
              </a:spcBef>
              <a:defRPr sz="1800"/>
            </a:pPr>
            <a:r>
              <a:t>The user input is considered text, even if user entered a number</a:t>
            </a:r>
            <a:endParaRPr sz="2000"/>
          </a:p>
          <a:p>
            <a:pPr marL="244928" indent="-244928">
              <a:defRPr sz="2000"/>
            </a:pPr>
            <a:r>
              <a:t>We'll talk more about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input</a:t>
            </a:r>
            <a:r>
              <a:t> function later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0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8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8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8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8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8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805" grpId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732;p68"/>
          <p:cNvSpPr txBox="1"/>
          <p:nvPr>
            <p:ph type="title"/>
          </p:nvPr>
        </p:nvSpPr>
        <p:spPr>
          <a:xfrm>
            <a:off x="490249" y="450150"/>
            <a:ext cx="6367802" cy="4090800"/>
          </a:xfrm>
          <a:prstGeom prst="rect">
            <a:avLst/>
          </a:prstGeom>
        </p:spPr>
        <p:txBody>
          <a:bodyPr/>
          <a:lstStyle/>
          <a:p>
            <a:pPr/>
            <a:r>
              <a:t>Data Types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748;p70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The suitcase analogy</a:t>
            </a:r>
          </a:p>
        </p:txBody>
      </p:sp>
      <p:sp>
        <p:nvSpPr>
          <p:cNvPr id="810" name="Google Shape;749;p70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When you store information in Python, it becomes a Python </a:t>
            </a:r>
            <a:r>
              <a:rPr b="1"/>
              <a:t>object</a:t>
            </a:r>
            <a:endParaRPr b="1"/>
          </a:p>
          <a:p>
            <a:pPr lvl="1" marL="914400" indent="-355600">
              <a:buSzPts val="2000"/>
              <a:defRPr b="1" sz="2000"/>
            </a:pPr>
            <a:r>
              <a:t>Objects come in different sizes and </a:t>
            </a:r>
            <a:r>
              <a:rPr>
                <a:solidFill>
                  <a:schemeClr val="accent1"/>
                </a:solidFill>
              </a:rPr>
              <a:t>types</a:t>
            </a:r>
            <a:br>
              <a:rPr>
                <a:solidFill>
                  <a:schemeClr val="accent1"/>
                </a:solidFill>
              </a:rPr>
            </a:br>
          </a:p>
          <a:p>
            <a:pPr indent="-355600">
              <a:buClr>
                <a:srgbClr val="C5D3C4"/>
              </a:buClr>
              <a:buSzPts val="2000"/>
              <a:defRPr sz="2000">
                <a:solidFill>
                  <a:srgbClr val="C5D3C4"/>
                </a:solidFill>
              </a:defRPr>
            </a:pPr>
            <a:r>
              <a:t>You can think about a Python object as a suitcase stored in your computer’s memory.</a:t>
            </a:r>
            <a:br/>
          </a:p>
          <a:p>
            <a:pPr indent="-355600">
              <a:buClr>
                <a:srgbClr val="C5D3C4"/>
              </a:buClr>
              <a:buSzPts val="2000"/>
              <a:defRPr sz="2000">
                <a:solidFill>
                  <a:srgbClr val="C5D3C4"/>
                </a:solidFill>
              </a:defRPr>
            </a:pPr>
            <a:r>
              <a:t>A variable is a luggage tag for your </a:t>
            </a:r>
            <a:br/>
            <a:r>
              <a:t>suitcase that gives it a name!</a:t>
            </a:r>
            <a:br/>
          </a:p>
        </p:txBody>
      </p:sp>
      <p:pic>
        <p:nvPicPr>
          <p:cNvPr id="811" name="Google Shape;750;p70" descr="Google Shape;750;p7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8825" y="2754600"/>
            <a:ext cx="2087652" cy="1885451"/>
          </a:xfrm>
          <a:prstGeom prst="rect">
            <a:avLst/>
          </a:prstGeom>
          <a:ln w="12700">
            <a:miter lim="400000"/>
          </a:ln>
        </p:spPr>
      </p:pic>
      <p:sp>
        <p:nvSpPr>
          <p:cNvPr id="812" name="Google Shape;751;p70"/>
          <p:cNvSpPr/>
          <p:nvPr/>
        </p:nvSpPr>
        <p:spPr>
          <a:xfrm flipV="1">
            <a:off x="5480625" y="3697325"/>
            <a:ext cx="928201" cy="44130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pic>
        <p:nvPicPr>
          <p:cNvPr id="813" name="Google Shape;753;p70" descr="Google Shape;753;p7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0800000">
            <a:off x="4446247" y="3867374"/>
            <a:ext cx="1034302" cy="616401"/>
          </a:xfrm>
          <a:prstGeom prst="rect">
            <a:avLst/>
          </a:prstGeom>
          <a:ln w="12700">
            <a:miter lim="400000"/>
          </a:ln>
        </p:spPr>
      </p:pic>
      <p:sp>
        <p:nvSpPr>
          <p:cNvPr id="814" name="Google Shape;754;p70"/>
          <p:cNvSpPr txBox="1"/>
          <p:nvPr/>
        </p:nvSpPr>
        <p:spPr>
          <a:xfrm>
            <a:off x="4446249" y="3931749"/>
            <a:ext cx="1960500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name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759;p71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The suitcase analogy</a:t>
            </a:r>
          </a:p>
        </p:txBody>
      </p:sp>
      <p:sp>
        <p:nvSpPr>
          <p:cNvPr id="817" name="Google Shape;760;p71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When you store information in Python, it becomes a Python </a:t>
            </a:r>
            <a:r>
              <a:rPr b="1"/>
              <a:t>object</a:t>
            </a:r>
            <a:endParaRPr b="1"/>
          </a:p>
          <a:p>
            <a:pPr lvl="1" marL="914400" indent="-355600">
              <a:buSzPts val="2000"/>
              <a:defRPr b="1" sz="2000"/>
            </a:pPr>
            <a:r>
              <a:t>Objects come in different sizes and </a:t>
            </a:r>
            <a:r>
              <a:rPr>
                <a:solidFill>
                  <a:schemeClr val="accent1"/>
                </a:solidFill>
              </a:rPr>
              <a:t>types</a:t>
            </a:r>
            <a:br>
              <a:rPr>
                <a:solidFill>
                  <a:schemeClr val="accent1"/>
                </a:solidFill>
              </a:rPr>
            </a:br>
          </a:p>
        </p:txBody>
      </p:sp>
      <p:pic>
        <p:nvPicPr>
          <p:cNvPr id="818" name="Google Shape;761;p71" descr="Google Shape;761;p7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9461" y="2571750"/>
            <a:ext cx="2087653" cy="1885451"/>
          </a:xfrm>
          <a:prstGeom prst="rect">
            <a:avLst/>
          </a:prstGeom>
          <a:ln w="12700">
            <a:miter lim="400000"/>
          </a:ln>
        </p:spPr>
      </p:pic>
      <p:sp>
        <p:nvSpPr>
          <p:cNvPr id="819" name="Google Shape;762;p71"/>
          <p:cNvSpPr/>
          <p:nvPr/>
        </p:nvSpPr>
        <p:spPr>
          <a:xfrm flipV="1">
            <a:off x="3581261" y="3514475"/>
            <a:ext cx="928201" cy="441301"/>
          </a:xfrm>
          <a:prstGeom prst="line">
            <a:avLst/>
          </a:pr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pic>
        <p:nvPicPr>
          <p:cNvPr id="820" name="Google Shape;764;p71" descr="Google Shape;764;p7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0800000">
            <a:off x="2546886" y="3684523"/>
            <a:ext cx="1034301" cy="616401"/>
          </a:xfrm>
          <a:prstGeom prst="rect">
            <a:avLst/>
          </a:prstGeom>
          <a:ln w="12700">
            <a:miter lim="400000"/>
          </a:ln>
        </p:spPr>
      </p:pic>
      <p:sp>
        <p:nvSpPr>
          <p:cNvPr id="821" name="Google Shape;765;p71"/>
          <p:cNvSpPr txBox="1"/>
          <p:nvPr/>
        </p:nvSpPr>
        <p:spPr>
          <a:xfrm>
            <a:off x="2546887" y="3748900"/>
            <a:ext cx="1960500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name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770;p7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The suitcase analogy</a:t>
            </a:r>
          </a:p>
        </p:txBody>
      </p:sp>
      <p:sp>
        <p:nvSpPr>
          <p:cNvPr id="824" name="Google Shape;771;p72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When you store information in Python, it becomes a Python </a:t>
            </a:r>
            <a:r>
              <a:rPr b="1"/>
              <a:t>object</a:t>
            </a:r>
            <a:endParaRPr b="1"/>
          </a:p>
          <a:p>
            <a:pPr lvl="1" marL="914400" indent="-355600">
              <a:buSzPts val="2000"/>
              <a:defRPr b="1" sz="2000"/>
            </a:pPr>
            <a:r>
              <a:t>Objects come in different sizes and </a:t>
            </a:r>
            <a:r>
              <a:rPr>
                <a:solidFill>
                  <a:schemeClr val="accent1"/>
                </a:solidFill>
              </a:rPr>
              <a:t>types</a:t>
            </a:r>
            <a:br>
              <a:rPr>
                <a:solidFill>
                  <a:schemeClr val="accent1"/>
                </a:solidFill>
              </a:rPr>
            </a:br>
          </a:p>
        </p:txBody>
      </p:sp>
      <p:pic>
        <p:nvPicPr>
          <p:cNvPr id="825" name="Google Shape;772;p72" descr="Google Shape;772;p7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9461" y="2571750"/>
            <a:ext cx="2087653" cy="1885451"/>
          </a:xfrm>
          <a:prstGeom prst="rect">
            <a:avLst/>
          </a:prstGeom>
          <a:ln w="12700">
            <a:miter lim="400000"/>
          </a:ln>
        </p:spPr>
      </p:pic>
      <p:sp>
        <p:nvSpPr>
          <p:cNvPr id="831" name="Google Shape;773;p72"/>
          <p:cNvSpPr/>
          <p:nvPr/>
        </p:nvSpPr>
        <p:spPr>
          <a:xfrm>
            <a:off x="3583398" y="3499000"/>
            <a:ext cx="1374583" cy="107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pic>
        <p:nvPicPr>
          <p:cNvPr id="827" name="Google Shape;775;p72" descr="Google Shape;775;p7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0800000">
            <a:off x="1625140" y="3135201"/>
            <a:ext cx="1956026" cy="1165726"/>
          </a:xfrm>
          <a:prstGeom prst="rect">
            <a:avLst/>
          </a:prstGeom>
          <a:ln w="12700">
            <a:miter lim="400000"/>
          </a:ln>
        </p:spPr>
      </p:pic>
      <p:sp>
        <p:nvSpPr>
          <p:cNvPr id="828" name="Google Shape;774;p72"/>
          <p:cNvSpPr txBox="1"/>
          <p:nvPr/>
        </p:nvSpPr>
        <p:spPr>
          <a:xfrm>
            <a:off x="1622899" y="3491300"/>
            <a:ext cx="1960500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829" name="Google Shape;776;p72"/>
          <p:cNvSpPr txBox="1"/>
          <p:nvPr/>
        </p:nvSpPr>
        <p:spPr>
          <a:xfrm>
            <a:off x="5299342" y="31651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830" name="Google Shape;777;p72"/>
          <p:cNvSpPr txBox="1"/>
          <p:nvPr/>
        </p:nvSpPr>
        <p:spPr>
          <a:xfrm>
            <a:off x="2904150" y="2254775"/>
            <a:ext cx="3335700" cy="474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15000"/>
              </a:lnSpc>
              <a:spcBef>
                <a:spcPts val="1600"/>
              </a:spcBef>
              <a:defRPr b="1" sz="200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num_flowers = 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782;p7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The suitcase analogy</a:t>
            </a:r>
          </a:p>
        </p:txBody>
      </p:sp>
      <p:sp>
        <p:nvSpPr>
          <p:cNvPr id="834" name="Google Shape;783;p73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When you store information in Python, it becomes a Python </a:t>
            </a:r>
            <a:r>
              <a:rPr b="1"/>
              <a:t>object</a:t>
            </a:r>
            <a:endParaRPr b="1"/>
          </a:p>
          <a:p>
            <a:pPr lvl="1" marL="914400" indent="-355600">
              <a:buSzPts val="2000"/>
              <a:defRPr b="1" sz="2000"/>
            </a:pPr>
            <a:r>
              <a:t>Objects come in different sizes and </a:t>
            </a:r>
            <a:r>
              <a:rPr>
                <a:solidFill>
                  <a:schemeClr val="accent1"/>
                </a:solidFill>
              </a:rPr>
              <a:t>types</a:t>
            </a:r>
            <a:br>
              <a:rPr>
                <a:solidFill>
                  <a:schemeClr val="accent1"/>
                </a:solidFill>
              </a:rPr>
            </a:br>
          </a:p>
        </p:txBody>
      </p:sp>
      <p:pic>
        <p:nvPicPr>
          <p:cNvPr id="835" name="Google Shape;784;p73" descr="Google Shape;784;p7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9461" y="2571750"/>
            <a:ext cx="2087653" cy="1885451"/>
          </a:xfrm>
          <a:prstGeom prst="rect">
            <a:avLst/>
          </a:prstGeom>
          <a:ln w="12700">
            <a:miter lim="400000"/>
          </a:ln>
        </p:spPr>
      </p:pic>
      <p:sp>
        <p:nvSpPr>
          <p:cNvPr id="843" name="Google Shape;785;p73"/>
          <p:cNvSpPr/>
          <p:nvPr/>
        </p:nvSpPr>
        <p:spPr>
          <a:xfrm>
            <a:off x="3583398" y="3499000"/>
            <a:ext cx="1374583" cy="107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pic>
        <p:nvPicPr>
          <p:cNvPr id="837" name="Google Shape;787;p73" descr="Google Shape;787;p7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0800000">
            <a:off x="1625140" y="3135201"/>
            <a:ext cx="1956026" cy="1165726"/>
          </a:xfrm>
          <a:prstGeom prst="rect">
            <a:avLst/>
          </a:prstGeom>
          <a:ln w="12700">
            <a:miter lim="400000"/>
          </a:ln>
        </p:spPr>
      </p:pic>
      <p:sp>
        <p:nvSpPr>
          <p:cNvPr id="838" name="Google Shape;786;p73"/>
          <p:cNvSpPr txBox="1"/>
          <p:nvPr/>
        </p:nvSpPr>
        <p:spPr>
          <a:xfrm>
            <a:off x="1622899" y="3491300"/>
            <a:ext cx="1960500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839" name="Google Shape;788;p73"/>
          <p:cNvSpPr txBox="1"/>
          <p:nvPr/>
        </p:nvSpPr>
        <p:spPr>
          <a:xfrm>
            <a:off x="5299342" y="31651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pic>
        <p:nvPicPr>
          <p:cNvPr id="840" name="Google Shape;789;p73" descr="Google Shape;789;p73"/>
          <p:cNvPicPr>
            <a:picLocks noChangeAspect="1"/>
          </p:cNvPicPr>
          <p:nvPr/>
        </p:nvPicPr>
        <p:blipFill>
          <a:blip r:embed="rId4">
            <a:extLst/>
          </a:blip>
          <a:srcRect l="0" t="0" r="0" b="15718"/>
          <a:stretch>
            <a:fillRect/>
          </a:stretch>
        </p:blipFill>
        <p:spPr>
          <a:xfrm rot="11728510">
            <a:off x="6580151" y="3184572"/>
            <a:ext cx="1102199" cy="880601"/>
          </a:xfrm>
          <a:prstGeom prst="rect">
            <a:avLst/>
          </a:prstGeom>
          <a:ln w="12700">
            <a:miter lim="400000"/>
          </a:ln>
        </p:spPr>
      </p:pic>
      <p:sp>
        <p:nvSpPr>
          <p:cNvPr id="841" name="Google Shape;790;p73"/>
          <p:cNvSpPr txBox="1"/>
          <p:nvPr/>
        </p:nvSpPr>
        <p:spPr>
          <a:xfrm>
            <a:off x="6649100" y="2764625"/>
            <a:ext cx="2664367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5 is an integer</a:t>
            </a:r>
          </a:p>
        </p:txBody>
      </p:sp>
      <p:sp>
        <p:nvSpPr>
          <p:cNvPr id="842" name="Google Shape;791;p73"/>
          <p:cNvSpPr txBox="1"/>
          <p:nvPr/>
        </p:nvSpPr>
        <p:spPr>
          <a:xfrm>
            <a:off x="2904150" y="2254775"/>
            <a:ext cx="3335700" cy="474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15000"/>
              </a:lnSpc>
              <a:spcBef>
                <a:spcPts val="1600"/>
              </a:spcBef>
              <a:defRPr b="1" sz="200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num_flowers = 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796;p7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The suitcase analogy</a:t>
            </a:r>
          </a:p>
        </p:txBody>
      </p:sp>
      <p:sp>
        <p:nvSpPr>
          <p:cNvPr id="846" name="Google Shape;797;p74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When you store information in Python, it becomes a Python </a:t>
            </a:r>
            <a:r>
              <a:rPr b="1"/>
              <a:t>object</a:t>
            </a:r>
            <a:endParaRPr b="1"/>
          </a:p>
          <a:p>
            <a:pPr lvl="1" marL="914400" indent="-355600">
              <a:buSzPts val="2000"/>
              <a:defRPr b="1" sz="2000"/>
            </a:pPr>
            <a:r>
              <a:t>Objects come in different sizes and </a:t>
            </a:r>
            <a:r>
              <a:rPr>
                <a:solidFill>
                  <a:schemeClr val="accent1"/>
                </a:solidFill>
              </a:rPr>
              <a:t>types</a:t>
            </a:r>
            <a:br>
              <a:rPr>
                <a:solidFill>
                  <a:schemeClr val="accent1"/>
                </a:solidFill>
              </a:rPr>
            </a:br>
          </a:p>
        </p:txBody>
      </p:sp>
      <p:pic>
        <p:nvPicPr>
          <p:cNvPr id="847" name="Google Shape;798;p74" descr="Google Shape;798;p7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9461" y="2571750"/>
            <a:ext cx="2087653" cy="1885451"/>
          </a:xfrm>
          <a:prstGeom prst="rect">
            <a:avLst/>
          </a:prstGeom>
          <a:ln w="12700">
            <a:miter lim="400000"/>
          </a:ln>
        </p:spPr>
      </p:pic>
      <p:sp>
        <p:nvSpPr>
          <p:cNvPr id="856" name="Google Shape;799;p74"/>
          <p:cNvSpPr/>
          <p:nvPr/>
        </p:nvSpPr>
        <p:spPr>
          <a:xfrm>
            <a:off x="3583398" y="3499000"/>
            <a:ext cx="1374583" cy="107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pic>
        <p:nvPicPr>
          <p:cNvPr id="849" name="Google Shape;801;p74" descr="Google Shape;801;p7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0800000">
            <a:off x="1625140" y="3135201"/>
            <a:ext cx="1956026" cy="1165726"/>
          </a:xfrm>
          <a:prstGeom prst="rect">
            <a:avLst/>
          </a:prstGeom>
          <a:ln w="12700">
            <a:miter lim="400000"/>
          </a:ln>
        </p:spPr>
      </p:pic>
      <p:sp>
        <p:nvSpPr>
          <p:cNvPr id="850" name="Google Shape;800;p74"/>
          <p:cNvSpPr txBox="1"/>
          <p:nvPr/>
        </p:nvSpPr>
        <p:spPr>
          <a:xfrm>
            <a:off x="1622899" y="3491300"/>
            <a:ext cx="1960500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851" name="Google Shape;802;p74"/>
          <p:cNvSpPr txBox="1"/>
          <p:nvPr/>
        </p:nvSpPr>
        <p:spPr>
          <a:xfrm>
            <a:off x="5299342" y="3165161"/>
            <a:ext cx="5079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</a:t>
            </a:r>
          </a:p>
        </p:txBody>
      </p:sp>
      <p:pic>
        <p:nvPicPr>
          <p:cNvPr id="852" name="Google Shape;803;p74" descr="Google Shape;803;p74"/>
          <p:cNvPicPr>
            <a:picLocks noChangeAspect="1"/>
          </p:cNvPicPr>
          <p:nvPr/>
        </p:nvPicPr>
        <p:blipFill>
          <a:blip r:embed="rId4">
            <a:extLst/>
          </a:blip>
          <a:srcRect l="0" t="0" r="0" b="15718"/>
          <a:stretch>
            <a:fillRect/>
          </a:stretch>
        </p:blipFill>
        <p:spPr>
          <a:xfrm rot="11728510">
            <a:off x="6580151" y="3184572"/>
            <a:ext cx="1102199" cy="880601"/>
          </a:xfrm>
          <a:prstGeom prst="rect">
            <a:avLst/>
          </a:prstGeom>
          <a:ln w="12700">
            <a:miter lim="400000"/>
          </a:ln>
        </p:spPr>
      </p:pic>
      <p:sp>
        <p:nvSpPr>
          <p:cNvPr id="853" name="Google Shape;805;p74"/>
          <p:cNvSpPr txBox="1"/>
          <p:nvPr/>
        </p:nvSpPr>
        <p:spPr>
          <a:xfrm rot="16200000">
            <a:off x="3729200" y="3381050"/>
            <a:ext cx="1846200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int</a:t>
            </a:r>
          </a:p>
        </p:txBody>
      </p:sp>
      <p:sp>
        <p:nvSpPr>
          <p:cNvPr id="854" name="Google Shape;806;p74"/>
          <p:cNvSpPr txBox="1"/>
          <p:nvPr/>
        </p:nvSpPr>
        <p:spPr>
          <a:xfrm>
            <a:off x="2904150" y="2254775"/>
            <a:ext cx="3335700" cy="474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15000"/>
              </a:lnSpc>
              <a:spcBef>
                <a:spcPts val="1600"/>
              </a:spcBef>
              <a:defRPr b="1" sz="200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num_flowers = 5</a:t>
            </a:r>
          </a:p>
        </p:txBody>
      </p:sp>
      <p:sp>
        <p:nvSpPr>
          <p:cNvPr id="855" name="Google Shape;790;p73"/>
          <p:cNvSpPr txBox="1"/>
          <p:nvPr/>
        </p:nvSpPr>
        <p:spPr>
          <a:xfrm>
            <a:off x="6649100" y="2764625"/>
            <a:ext cx="2664367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5 is an integer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11;p7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The suitcase analogy</a:t>
            </a:r>
          </a:p>
        </p:txBody>
      </p:sp>
      <p:sp>
        <p:nvSpPr>
          <p:cNvPr id="859" name="Google Shape;812;p75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When you store information in Python, it becomes a Python </a:t>
            </a:r>
            <a:r>
              <a:rPr b="1"/>
              <a:t>object</a:t>
            </a:r>
            <a:endParaRPr b="1"/>
          </a:p>
          <a:p>
            <a:pPr lvl="1" marL="914400" indent="-355600">
              <a:buSzPts val="2000"/>
              <a:defRPr b="1" sz="2000"/>
            </a:pPr>
            <a:r>
              <a:t>Objects come in different sizes and </a:t>
            </a:r>
            <a:r>
              <a:rPr>
                <a:solidFill>
                  <a:schemeClr val="accent1"/>
                </a:solidFill>
              </a:rPr>
              <a:t>types</a:t>
            </a:r>
            <a:br>
              <a:rPr>
                <a:solidFill>
                  <a:schemeClr val="accent1"/>
                </a:solidFill>
              </a:rPr>
            </a:br>
          </a:p>
        </p:txBody>
      </p:sp>
      <p:pic>
        <p:nvPicPr>
          <p:cNvPr id="860" name="Google Shape;813;p75" descr="Google Shape;813;p7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9461" y="2571750"/>
            <a:ext cx="2087653" cy="1885451"/>
          </a:xfrm>
          <a:prstGeom prst="rect">
            <a:avLst/>
          </a:prstGeom>
          <a:ln w="12700">
            <a:miter lim="400000"/>
          </a:ln>
        </p:spPr>
      </p:pic>
      <p:sp>
        <p:nvSpPr>
          <p:cNvPr id="869" name="Google Shape;814;p75"/>
          <p:cNvSpPr/>
          <p:nvPr/>
        </p:nvSpPr>
        <p:spPr>
          <a:xfrm>
            <a:off x="3583398" y="3499000"/>
            <a:ext cx="1374583" cy="107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ln w="28575">
            <a:solidFill>
              <a:schemeClr val="accent2">
                <a:lumOff val="21764"/>
              </a:schemeClr>
            </a:solidFill>
            <a:tailEnd type="triangle"/>
          </a:ln>
        </p:spPr>
        <p:txBody>
          <a:bodyPr/>
          <a:lstStyle/>
          <a:p>
            <a:pPr/>
          </a:p>
        </p:txBody>
      </p:sp>
      <p:pic>
        <p:nvPicPr>
          <p:cNvPr id="862" name="Google Shape;816;p75" descr="Google Shape;816;p7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10800000">
            <a:off x="1625140" y="3135201"/>
            <a:ext cx="1956026" cy="1165726"/>
          </a:xfrm>
          <a:prstGeom prst="rect">
            <a:avLst/>
          </a:prstGeom>
          <a:ln w="12700">
            <a:miter lim="400000"/>
          </a:ln>
        </p:spPr>
      </p:pic>
      <p:sp>
        <p:nvSpPr>
          <p:cNvPr id="863" name="Google Shape;815;p75"/>
          <p:cNvSpPr txBox="1"/>
          <p:nvPr/>
        </p:nvSpPr>
        <p:spPr>
          <a:xfrm>
            <a:off x="1622899" y="3491300"/>
            <a:ext cx="1960500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0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num_flowers</a:t>
            </a:r>
          </a:p>
        </p:txBody>
      </p:sp>
      <p:sp>
        <p:nvSpPr>
          <p:cNvPr id="864" name="Google Shape;817;p75"/>
          <p:cNvSpPr txBox="1"/>
          <p:nvPr/>
        </p:nvSpPr>
        <p:spPr>
          <a:xfrm>
            <a:off x="4904697" y="3165149"/>
            <a:ext cx="1297201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defRPr sz="4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5.0</a:t>
            </a:r>
          </a:p>
        </p:txBody>
      </p:sp>
      <p:pic>
        <p:nvPicPr>
          <p:cNvPr id="865" name="Google Shape;818;p75" descr="Google Shape;818;p75"/>
          <p:cNvPicPr>
            <a:picLocks noChangeAspect="1"/>
          </p:cNvPicPr>
          <p:nvPr/>
        </p:nvPicPr>
        <p:blipFill>
          <a:blip r:embed="rId4">
            <a:extLst/>
          </a:blip>
          <a:srcRect l="0" t="0" r="0" b="15718"/>
          <a:stretch>
            <a:fillRect/>
          </a:stretch>
        </p:blipFill>
        <p:spPr>
          <a:xfrm rot="11728510">
            <a:off x="6580151" y="3184572"/>
            <a:ext cx="1102199" cy="880601"/>
          </a:xfrm>
          <a:prstGeom prst="rect">
            <a:avLst/>
          </a:prstGeom>
          <a:ln w="12700">
            <a:miter lim="400000"/>
          </a:ln>
        </p:spPr>
      </p:pic>
      <p:sp>
        <p:nvSpPr>
          <p:cNvPr id="866" name="Google Shape;819;p75"/>
          <p:cNvSpPr txBox="1"/>
          <p:nvPr/>
        </p:nvSpPr>
        <p:spPr>
          <a:xfrm>
            <a:off x="6609574" y="2384250"/>
            <a:ext cx="2964267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t>5.0 is a float</a:t>
            </a:r>
            <a:br/>
            <a:r>
              <a:t>(has decimals)</a:t>
            </a:r>
          </a:p>
        </p:txBody>
      </p:sp>
      <p:sp>
        <p:nvSpPr>
          <p:cNvPr id="867" name="Google Shape;820;p75"/>
          <p:cNvSpPr txBox="1"/>
          <p:nvPr/>
        </p:nvSpPr>
        <p:spPr>
          <a:xfrm rot="16200000">
            <a:off x="3729200" y="3381050"/>
            <a:ext cx="1846200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2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</a:lstStyle>
          <a:p>
            <a:pPr/>
            <a:r>
              <a:t>float</a:t>
            </a:r>
          </a:p>
        </p:txBody>
      </p:sp>
      <p:sp>
        <p:nvSpPr>
          <p:cNvPr id="868" name="Google Shape;821;p75"/>
          <p:cNvSpPr txBox="1"/>
          <p:nvPr/>
        </p:nvSpPr>
        <p:spPr>
          <a:xfrm>
            <a:off x="2904150" y="2254775"/>
            <a:ext cx="3335700" cy="474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15000"/>
              </a:lnSpc>
              <a:spcBef>
                <a:spcPts val="1600"/>
              </a:spcBef>
              <a:defRPr b="1" sz="200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num_flowers = 5.0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26;p76"/>
          <p:cNvSpPr txBox="1"/>
          <p:nvPr>
            <p:ph type="title"/>
          </p:nvPr>
        </p:nvSpPr>
        <p:spPr>
          <a:xfrm>
            <a:off x="311699" y="5607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All Python objects have a type!</a:t>
            </a:r>
          </a:p>
        </p:txBody>
      </p:sp>
      <p:sp>
        <p:nvSpPr>
          <p:cNvPr id="872" name="Google Shape;827;p76"/>
          <p:cNvSpPr txBox="1"/>
          <p:nvPr>
            <p:ph type="body" idx="1"/>
          </p:nvPr>
        </p:nvSpPr>
        <p:spPr>
          <a:xfrm>
            <a:off x="311699" y="1152475"/>
            <a:ext cx="8520602" cy="3644401"/>
          </a:xfrm>
          <a:prstGeom prst="rect">
            <a:avLst/>
          </a:prstGeom>
        </p:spPr>
        <p:txBody>
          <a:bodyPr/>
          <a:lstStyle/>
          <a:p>
            <a:pPr indent="-355600">
              <a:buClr>
                <a:srgbClr val="000000"/>
              </a:buClr>
              <a:buSzPts val="2000"/>
              <a:defRPr sz="2000">
                <a:solidFill>
                  <a:srgbClr val="000000"/>
                </a:solidFill>
              </a:defRPr>
            </a:pPr>
            <a:r>
              <a:t>Python automatically figures out the type based on the value</a:t>
            </a:r>
          </a:p>
          <a:p>
            <a:pPr lvl="1" marL="914400" indent="-355600">
              <a:buClr>
                <a:srgbClr val="000000"/>
              </a:buClr>
              <a:buSzPts val="2000"/>
              <a:defRPr sz="2000">
                <a:solidFill>
                  <a:srgbClr val="000000"/>
                </a:solidFill>
              </a:defRPr>
            </a:pPr>
            <a:r>
              <a:t>Variables are “</a:t>
            </a:r>
            <a:r>
              <a:rPr b="1"/>
              <a:t>dynamically-typed</a:t>
            </a:r>
            <a:r>
              <a:t>”: you don’t specify the type of the Python object they point to</a:t>
            </a:r>
          </a:p>
        </p:txBody>
      </p:sp>
      <p:grpSp>
        <p:nvGrpSpPr>
          <p:cNvPr id="875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873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874" name="Type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Types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33;p77"/>
          <p:cNvSpPr txBox="1"/>
          <p:nvPr>
            <p:ph type="body" idx="1"/>
          </p:nvPr>
        </p:nvSpPr>
        <p:spPr>
          <a:xfrm>
            <a:off x="311699" y="1152475"/>
            <a:ext cx="8520602" cy="3644401"/>
          </a:xfrm>
          <a:prstGeom prst="rect">
            <a:avLst/>
          </a:prstGeom>
        </p:spPr>
        <p:txBody>
          <a:bodyPr/>
          <a:lstStyle/>
          <a:p>
            <a:pPr lvl="1" marL="777240" indent="-302260" defTabSz="777240">
              <a:buClr>
                <a:srgbClr val="000000"/>
              </a:buClr>
              <a:buSzPts val="1700"/>
              <a:defRPr sz="1700">
                <a:solidFill>
                  <a:srgbClr val="000000"/>
                </a:solidFill>
              </a:defRPr>
            </a:pPr>
            <a:r>
              <a:t>Integers - numbers with no decimals</a:t>
            </a:r>
          </a:p>
          <a:p>
            <a:pPr marL="0" indent="0" algn="ctr" defTabSz="777240">
              <a:spcBef>
                <a:spcPts val="1300"/>
              </a:spcBef>
              <a:buSzTx/>
              <a:buNone/>
              <a:defRPr b="1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num_flowers = 5</a:t>
            </a:r>
          </a:p>
          <a:p>
            <a:pPr lvl="1" marL="777240" indent="-302260" defTabSz="777240">
              <a:buClr>
                <a:srgbClr val="000000"/>
              </a:buClr>
              <a:buSzPts val="1700"/>
              <a:defRPr sz="1700">
                <a:solidFill>
                  <a:srgbClr val="000000"/>
                </a:solidFill>
              </a:defRPr>
            </a:pPr>
            <a:r>
              <a:t>Floats - numbers with decimals</a:t>
            </a:r>
          </a:p>
          <a:p>
            <a:pPr marL="0" indent="0" algn="ctr" defTabSz="777240">
              <a:spcBef>
                <a:spcPts val="1300"/>
              </a:spcBef>
              <a:buSzTx/>
              <a:buNone/>
              <a:defRPr b="1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fraction = 0.2</a:t>
            </a:r>
          </a:p>
          <a:p>
            <a:pPr lvl="1" marL="777240" indent="-302260" defTabSz="777240">
              <a:buClr>
                <a:srgbClr val="000000"/>
              </a:buClr>
              <a:buSzPts val="1700"/>
              <a:defRPr sz="1700">
                <a:solidFill>
                  <a:srgbClr val="000000"/>
                </a:solidFill>
              </a:defRPr>
            </a:pPr>
            <a:r>
              <a:t>Booleans - true or false</a:t>
            </a:r>
          </a:p>
          <a:p>
            <a:pPr marL="0" indent="0" algn="ctr" defTabSz="777240">
              <a:spcBef>
                <a:spcPts val="1300"/>
              </a:spcBef>
              <a:buSzTx/>
              <a:buNone/>
              <a:defRPr b="1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is_raining_today = True</a:t>
            </a:r>
          </a:p>
          <a:p>
            <a:pPr lvl="1" marL="777240" indent="-302260" defTabSz="777240">
              <a:buClr>
                <a:srgbClr val="000000"/>
              </a:buClr>
              <a:buSzPts val="1700"/>
              <a:defRPr sz="1700">
                <a:solidFill>
                  <a:srgbClr val="000000"/>
                </a:solidFill>
              </a:defRPr>
            </a:pPr>
            <a:r>
              <a:t>Strings - collection of characters</a:t>
            </a:r>
          </a:p>
          <a:p>
            <a:pPr marL="0" indent="0" algn="ctr" defTabSz="777240">
              <a:spcBef>
                <a:spcPts val="1300"/>
              </a:spcBef>
              <a:buSzTx/>
              <a:buNone/>
              <a:defRPr b="1" sz="17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myName = ‘Ayca’</a:t>
            </a:r>
          </a:p>
        </p:txBody>
      </p:sp>
      <p:grpSp>
        <p:nvGrpSpPr>
          <p:cNvPr id="88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87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879" name="Type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Types</a:t>
              </a:r>
            </a:p>
          </p:txBody>
        </p:sp>
      </p:grpSp>
      <p:sp>
        <p:nvSpPr>
          <p:cNvPr id="881" name="Google Shape;832;p77"/>
          <p:cNvSpPr txBox="1"/>
          <p:nvPr>
            <p:ph type="title"/>
          </p:nvPr>
        </p:nvSpPr>
        <p:spPr>
          <a:xfrm>
            <a:off x="311699" y="5607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All Python objects have a type!</a:t>
            </a:r>
          </a:p>
        </p:txBody>
      </p:sp>
      <p:sp>
        <p:nvSpPr>
          <p:cNvPr id="882" name="Google Shape;846;p79"/>
          <p:cNvSpPr txBox="1"/>
          <p:nvPr/>
        </p:nvSpPr>
        <p:spPr>
          <a:xfrm>
            <a:off x="5578950" y="754891"/>
            <a:ext cx="3609600" cy="1554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Called “doubles” in some other languages</a:t>
            </a:r>
          </a:p>
        </p:txBody>
      </p:sp>
      <p:pic>
        <p:nvPicPr>
          <p:cNvPr id="883" name="Google Shape;847;p79" descr="Google Shape;847;p79"/>
          <p:cNvPicPr>
            <a:picLocks noChangeAspect="1"/>
          </p:cNvPicPr>
          <p:nvPr/>
        </p:nvPicPr>
        <p:blipFill>
          <a:blip r:embed="rId2">
            <a:extLst/>
          </a:blip>
          <a:srcRect l="0" t="0" r="0" b="36739"/>
          <a:stretch>
            <a:fillRect/>
          </a:stretch>
        </p:blipFill>
        <p:spPr>
          <a:xfrm rot="12524435">
            <a:off x="5485793" y="2029819"/>
            <a:ext cx="1383021" cy="1084072"/>
          </a:xfrm>
          <a:prstGeom prst="rect">
            <a:avLst/>
          </a:prstGeom>
          <a:ln w="12700">
            <a:miter lim="400000"/>
          </a:ln>
        </p:spPr>
      </p:pic>
      <p:sp>
        <p:nvSpPr>
          <p:cNvPr id="884" name="Google Shape;846;p79"/>
          <p:cNvSpPr txBox="1"/>
          <p:nvPr/>
        </p:nvSpPr>
        <p:spPr>
          <a:xfrm>
            <a:off x="5722883" y="2736091"/>
            <a:ext cx="3609600" cy="109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Represented by bool</a:t>
            </a:r>
          </a:p>
        </p:txBody>
      </p:sp>
      <p:pic>
        <p:nvPicPr>
          <p:cNvPr id="885" name="Google Shape;847;p79" descr="Google Shape;847;p79"/>
          <p:cNvPicPr>
            <a:picLocks noChangeAspect="1"/>
          </p:cNvPicPr>
          <p:nvPr/>
        </p:nvPicPr>
        <p:blipFill>
          <a:blip r:embed="rId2">
            <a:extLst/>
          </a:blip>
          <a:srcRect l="0" t="0" r="0" b="36739"/>
          <a:stretch>
            <a:fillRect/>
          </a:stretch>
        </p:blipFill>
        <p:spPr>
          <a:xfrm rot="12524435">
            <a:off x="5612793" y="3426819"/>
            <a:ext cx="1383021" cy="10840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8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8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8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Class="entr" nodeType="after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8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8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8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8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clickEffect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8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500" fill="hold"/>
                                        <p:tgtEl>
                                          <p:spTgt spid="8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8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8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Class="entr" nodeType="afterEffect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8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8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83" grpId="3"/>
      <p:bldP build="whole" bldLvl="1" animBg="1" rev="0" advAuto="0" spid="884" grpId="4"/>
      <p:bldP build="whole" bldLvl="1" animBg="1" rev="0" advAuto="0" spid="885" grpId="5"/>
      <p:bldP build="whole" bldLvl="1" animBg="1" rev="0" advAuto="0" spid="882" grpId="2"/>
      <p:bldP build="p" bldLvl="5" animBg="1" rev="0" advAuto="0" spid="87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When you start Python in interactive mode, you will see a prompt…"/>
          <p:cNvSpPr txBox="1"/>
          <p:nvPr>
            <p:ph type="body" idx="4294967295"/>
          </p:nvPr>
        </p:nvSpPr>
        <p:spPr>
          <a:xfrm>
            <a:off x="958982" y="1200150"/>
            <a:ext cx="7226036" cy="3394472"/>
          </a:xfrm>
          <a:prstGeom prst="rect">
            <a:avLst/>
          </a:prstGeom>
        </p:spPr>
        <p:txBody>
          <a:bodyPr lIns="34289" tIns="34289" rIns="34289" bIns="34289"/>
          <a:lstStyle/>
          <a:p>
            <a:pPr marL="257175" indent="-257175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Tx/>
              <a:buChar char="•"/>
              <a:defRPr b="1" sz="24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When you start Python in interactive mode, you will see a prompt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Indicates the interpreter is waiting for a Python statement to be typed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Prompt reappears after previous statement is executed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Error message displayed If you incorrectly type a statement</a:t>
            </a:r>
          </a:p>
          <a:p>
            <a:pPr marL="257175" indent="-257175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Tx/>
              <a:buChar char="•"/>
              <a:defRPr b="1" sz="24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Good way to learn new parts of Python</a:t>
            </a:r>
          </a:p>
        </p:txBody>
      </p:sp>
      <p:grpSp>
        <p:nvGrpSpPr>
          <p:cNvPr id="295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293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294" name="Interactive Mode in Python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Interactive Mode in Python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92" grpId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64;p82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Suppose you’re programming for a doctor’s office...</a:t>
            </a:r>
          </a:p>
        </p:txBody>
      </p:sp>
      <p:sp>
        <p:nvSpPr>
          <p:cNvPr id="888" name="Google Shape;865;p82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What </a:t>
            </a:r>
            <a:r>
              <a:rPr b="1"/>
              <a:t>type</a:t>
            </a:r>
            <a:r>
              <a:t> would you use to store each of the following?</a:t>
            </a:r>
          </a:p>
        </p:txBody>
      </p:sp>
      <p:pic>
        <p:nvPicPr>
          <p:cNvPr id="889" name="Google Shape;874;p83" descr="Google Shape;874;p8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66924" y="1169250"/>
            <a:ext cx="3167076" cy="316707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92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890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891" name="Type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Types</a:t>
              </a:r>
            </a:p>
          </p:txBody>
        </p:sp>
      </p:grpSp>
      <p:sp>
        <p:nvSpPr>
          <p:cNvPr id="893" name="Google Shape;873;p83"/>
          <p:cNvSpPr txBox="1"/>
          <p:nvPr/>
        </p:nvSpPr>
        <p:spPr>
          <a:xfrm>
            <a:off x="2012999" y="3931049"/>
            <a:ext cx="5118002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lvl1pPr>
          </a:lstStyle>
          <a:p>
            <a:pPr/>
            <a:r>
              <a:t>Think/Share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93" grpId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71;p8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Suppose you’re programming for a doctor’s office...</a:t>
            </a:r>
          </a:p>
        </p:txBody>
      </p:sp>
      <p:sp>
        <p:nvSpPr>
          <p:cNvPr id="896" name="Google Shape;872;p83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What </a:t>
            </a:r>
            <a:r>
              <a:rPr b="1"/>
              <a:t>type</a:t>
            </a:r>
            <a:r>
              <a:t> would you use to store each of the following?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The patient’s weight</a:t>
            </a:r>
          </a:p>
          <a:p>
            <a:pPr indent="-355600">
              <a:buSzPts val="2000"/>
              <a:defRPr sz="2000"/>
            </a:pPr>
            <a:r>
              <a:t>The number of days since the patient’s last visit</a:t>
            </a:r>
          </a:p>
          <a:p>
            <a:pPr indent="-355600">
              <a:buSzPts val="2000"/>
              <a:defRPr sz="2000"/>
            </a:pPr>
            <a:r>
              <a:t>The patient’s temperature</a:t>
            </a:r>
          </a:p>
          <a:p>
            <a:pPr indent="-355600">
              <a:buSzPts val="2000"/>
              <a:defRPr sz="2000"/>
            </a:pPr>
            <a:r>
              <a:t>If the patient has had their flu shot</a:t>
            </a:r>
          </a:p>
          <a:p>
            <a:pPr indent="-355600">
              <a:buSzPts val="2000"/>
              <a:defRPr sz="2000"/>
            </a:pPr>
            <a:r>
              <a:t>The patient’s number of children</a:t>
            </a:r>
          </a:p>
        </p:txBody>
      </p:sp>
      <p:pic>
        <p:nvPicPr>
          <p:cNvPr id="897" name="Google Shape;874;p83" descr="Google Shape;874;p8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66924" y="1169250"/>
            <a:ext cx="3167076" cy="316707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0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89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899" name="Type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Types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8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8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8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8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8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896" grpId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879;p8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Suppose you’re programming for a doctor’s office...</a:t>
            </a:r>
          </a:p>
        </p:txBody>
      </p:sp>
      <p:sp>
        <p:nvSpPr>
          <p:cNvPr id="903" name="Google Shape;880;p84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What </a:t>
            </a:r>
            <a:r>
              <a:rPr b="1"/>
              <a:t>type</a:t>
            </a:r>
            <a:r>
              <a:t> would you use to store each of the following?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The patient’s weight → </a:t>
            </a:r>
            <a:r>
              <a:rPr b="1"/>
              <a:t>float</a:t>
            </a:r>
            <a:endParaRPr b="1"/>
          </a:p>
          <a:p>
            <a:pPr indent="-355600">
              <a:buSzPts val="2000"/>
              <a:defRPr sz="2000"/>
            </a:pPr>
            <a:r>
              <a:t>The number of days since the patient’s last visit</a:t>
            </a:r>
          </a:p>
          <a:p>
            <a:pPr indent="-355600">
              <a:buSzPts val="2000"/>
              <a:defRPr sz="2000"/>
            </a:pPr>
            <a:r>
              <a:t>The patient’s temperature</a:t>
            </a:r>
          </a:p>
          <a:p>
            <a:pPr indent="-355600">
              <a:buSzPts val="2000"/>
              <a:defRPr sz="2000"/>
            </a:pPr>
            <a:r>
              <a:t>If the patient has had their flu shot</a:t>
            </a:r>
          </a:p>
          <a:p>
            <a:pPr indent="-355600">
              <a:buSzPts val="2000"/>
              <a:defRPr sz="2000"/>
            </a:pPr>
            <a:r>
              <a:t>The patient’s number of children</a:t>
            </a:r>
          </a:p>
        </p:txBody>
      </p:sp>
      <p:pic>
        <p:nvPicPr>
          <p:cNvPr id="904" name="Google Shape;874;p83" descr="Google Shape;874;p8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66924" y="1169250"/>
            <a:ext cx="3167076" cy="316707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07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905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906" name="Type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Types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886;p8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Suppose you’re programming for a doctor’s office...</a:t>
            </a:r>
          </a:p>
        </p:txBody>
      </p:sp>
      <p:sp>
        <p:nvSpPr>
          <p:cNvPr id="910" name="Google Shape;887;p85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What </a:t>
            </a:r>
            <a:r>
              <a:rPr b="1"/>
              <a:t>type</a:t>
            </a:r>
            <a:r>
              <a:t> would you use to store each of the following?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The patient’s weight → </a:t>
            </a:r>
            <a:r>
              <a:rPr b="1"/>
              <a:t>float</a:t>
            </a:r>
            <a:endParaRPr b="1"/>
          </a:p>
          <a:p>
            <a:pPr indent="-355600">
              <a:buSzPts val="2000"/>
              <a:defRPr sz="2000"/>
            </a:pPr>
            <a:r>
              <a:t>The number of days since the patient’s last visit → </a:t>
            </a:r>
            <a:r>
              <a:rPr b="1"/>
              <a:t>integer</a:t>
            </a:r>
            <a:endParaRPr b="1"/>
          </a:p>
          <a:p>
            <a:pPr indent="-355600">
              <a:buSzPts val="2000"/>
              <a:defRPr sz="2000"/>
            </a:pPr>
            <a:r>
              <a:t>The patient’s temperature</a:t>
            </a:r>
          </a:p>
          <a:p>
            <a:pPr indent="-355600">
              <a:buSzPts val="2000"/>
              <a:defRPr sz="2000"/>
            </a:pPr>
            <a:r>
              <a:t>If the patient has had their flu shot</a:t>
            </a:r>
          </a:p>
          <a:p>
            <a:pPr indent="-355600">
              <a:buSzPts val="2000"/>
              <a:defRPr sz="2000"/>
            </a:pPr>
            <a:r>
              <a:t>The patient’s number of children</a:t>
            </a:r>
          </a:p>
        </p:txBody>
      </p:sp>
      <p:pic>
        <p:nvPicPr>
          <p:cNvPr id="911" name="Google Shape;874;p83" descr="Google Shape;874;p8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66924" y="1169250"/>
            <a:ext cx="3167076" cy="316707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14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912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913" name="Type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Types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893;p86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Suppose you’re programming for a doctor’s office...</a:t>
            </a:r>
          </a:p>
        </p:txBody>
      </p:sp>
      <p:sp>
        <p:nvSpPr>
          <p:cNvPr id="917" name="Google Shape;894;p86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What </a:t>
            </a:r>
            <a:r>
              <a:rPr b="1"/>
              <a:t>type</a:t>
            </a:r>
            <a:r>
              <a:t> would you use to store each of the following?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The patient’s weight → </a:t>
            </a:r>
            <a:r>
              <a:rPr b="1"/>
              <a:t>float</a:t>
            </a:r>
            <a:endParaRPr b="1"/>
          </a:p>
          <a:p>
            <a:pPr indent="-355600">
              <a:buSzPts val="2000"/>
              <a:defRPr sz="2000"/>
            </a:pPr>
            <a:r>
              <a:t>The number of days since the patient’s last visit → </a:t>
            </a:r>
            <a:r>
              <a:rPr b="1"/>
              <a:t>integer</a:t>
            </a:r>
            <a:endParaRPr b="1"/>
          </a:p>
          <a:p>
            <a:pPr indent="-355600">
              <a:buSzPts val="2000"/>
              <a:defRPr sz="2000"/>
            </a:pPr>
            <a:r>
              <a:t>The patient’s temperature → </a:t>
            </a:r>
            <a:r>
              <a:rPr b="1"/>
              <a:t>float</a:t>
            </a:r>
            <a:endParaRPr b="1"/>
          </a:p>
          <a:p>
            <a:pPr indent="-355600">
              <a:buSzPts val="2000"/>
              <a:defRPr sz="2000"/>
            </a:pPr>
            <a:r>
              <a:t>If the patient has had their flu shot</a:t>
            </a:r>
          </a:p>
          <a:p>
            <a:pPr indent="-355600">
              <a:buSzPts val="2000"/>
              <a:defRPr sz="2000"/>
            </a:pPr>
            <a:r>
              <a:t>The patient’s number of children</a:t>
            </a:r>
          </a:p>
        </p:txBody>
      </p:sp>
      <p:pic>
        <p:nvPicPr>
          <p:cNvPr id="918" name="Google Shape;874;p83" descr="Google Shape;874;p8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66924" y="1169250"/>
            <a:ext cx="3167076" cy="316707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21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919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920" name="Type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Types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00;p87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Suppose you’re programming for a doctor’s office...</a:t>
            </a:r>
          </a:p>
        </p:txBody>
      </p:sp>
      <p:sp>
        <p:nvSpPr>
          <p:cNvPr id="924" name="Google Shape;901;p87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What </a:t>
            </a:r>
            <a:r>
              <a:rPr b="1"/>
              <a:t>type</a:t>
            </a:r>
            <a:r>
              <a:t> would you use to store each of the following?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The patient’s weight → </a:t>
            </a:r>
            <a:r>
              <a:rPr b="1"/>
              <a:t>float</a:t>
            </a:r>
            <a:endParaRPr b="1"/>
          </a:p>
          <a:p>
            <a:pPr indent="-355600">
              <a:buSzPts val="2000"/>
              <a:defRPr sz="2000"/>
            </a:pPr>
            <a:r>
              <a:t>The number of days since the patient’s last visit → </a:t>
            </a:r>
            <a:r>
              <a:rPr b="1"/>
              <a:t>integer</a:t>
            </a:r>
            <a:endParaRPr b="1"/>
          </a:p>
          <a:p>
            <a:pPr indent="-355600">
              <a:buSzPts val="2000"/>
              <a:defRPr sz="2000"/>
            </a:pPr>
            <a:r>
              <a:t>The patient’s temperature → </a:t>
            </a:r>
            <a:r>
              <a:rPr b="1"/>
              <a:t>float</a:t>
            </a:r>
            <a:endParaRPr b="1"/>
          </a:p>
          <a:p>
            <a:pPr indent="-355600">
              <a:buSzPts val="2000"/>
              <a:defRPr sz="2000"/>
            </a:pPr>
            <a:r>
              <a:t>If the patient has had their flu shot → </a:t>
            </a:r>
            <a:r>
              <a:rPr b="1"/>
              <a:t>boolean</a:t>
            </a:r>
            <a:endParaRPr b="1"/>
          </a:p>
          <a:p>
            <a:pPr indent="-355600">
              <a:buSzPts val="2000"/>
              <a:defRPr sz="2000"/>
            </a:pPr>
            <a:r>
              <a:t>The patient’s number of children</a:t>
            </a:r>
          </a:p>
        </p:txBody>
      </p:sp>
      <p:pic>
        <p:nvPicPr>
          <p:cNvPr id="925" name="Google Shape;874;p83" descr="Google Shape;874;p8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66924" y="1169250"/>
            <a:ext cx="3167076" cy="316707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28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926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927" name="Type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Types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07;p88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Suppose you’re programming for a doctor’s office...</a:t>
            </a:r>
          </a:p>
        </p:txBody>
      </p:sp>
      <p:sp>
        <p:nvSpPr>
          <p:cNvPr id="931" name="Google Shape;908;p88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2000"/>
            </a:pPr>
            <a:r>
              <a:t>What </a:t>
            </a:r>
            <a:r>
              <a:rPr b="1"/>
              <a:t>type</a:t>
            </a:r>
            <a:r>
              <a:t> would you use to store each of the following?</a:t>
            </a:r>
          </a:p>
          <a:p>
            <a:pPr indent="-355600">
              <a:spcBef>
                <a:spcPts val="1600"/>
              </a:spcBef>
              <a:buSzPts val="2000"/>
              <a:defRPr sz="2000"/>
            </a:pPr>
            <a:r>
              <a:t>The patient’s weight → </a:t>
            </a:r>
            <a:r>
              <a:rPr b="1"/>
              <a:t>float</a:t>
            </a:r>
            <a:endParaRPr b="1"/>
          </a:p>
          <a:p>
            <a:pPr indent="-355600">
              <a:buSzPts val="2000"/>
              <a:defRPr sz="2000"/>
            </a:pPr>
            <a:r>
              <a:t>The number of days since the patient’s last visit → </a:t>
            </a:r>
            <a:r>
              <a:rPr b="1"/>
              <a:t>integer</a:t>
            </a:r>
            <a:endParaRPr b="1"/>
          </a:p>
          <a:p>
            <a:pPr indent="-355600">
              <a:buSzPts val="2000"/>
              <a:defRPr sz="2000"/>
            </a:pPr>
            <a:r>
              <a:t>The patient’s temperature → </a:t>
            </a:r>
            <a:r>
              <a:rPr b="1"/>
              <a:t>float</a:t>
            </a:r>
            <a:endParaRPr b="1"/>
          </a:p>
          <a:p>
            <a:pPr indent="-355600">
              <a:buSzPts val="2000"/>
              <a:defRPr sz="2000"/>
            </a:pPr>
            <a:r>
              <a:t>If the patient has had their flu shot → </a:t>
            </a:r>
            <a:r>
              <a:rPr b="1"/>
              <a:t>boolean</a:t>
            </a:r>
            <a:endParaRPr b="1"/>
          </a:p>
          <a:p>
            <a:pPr indent="-355600">
              <a:buSzPts val="2000"/>
              <a:defRPr sz="2000"/>
            </a:pPr>
            <a:r>
              <a:t>The patient’s number of children → </a:t>
            </a:r>
            <a:r>
              <a:rPr b="1"/>
              <a:t>integer</a:t>
            </a:r>
          </a:p>
        </p:txBody>
      </p:sp>
      <p:pic>
        <p:nvPicPr>
          <p:cNvPr id="932" name="Google Shape;874;p83" descr="Google Shape;874;p8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66924" y="1169250"/>
            <a:ext cx="3167076" cy="316707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35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933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934" name="Type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Types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9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937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938" name="Explicit Type Conversion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Explicit Type Conversion</a:t>
              </a:r>
            </a:p>
          </p:txBody>
        </p:sp>
      </p:grpSp>
      <p:sp>
        <p:nvSpPr>
          <p:cNvPr id="940" name="Content Placeholder 2"/>
          <p:cNvSpPr txBox="1"/>
          <p:nvPr/>
        </p:nvSpPr>
        <p:spPr>
          <a:xfrm>
            <a:off x="1520190" y="1699591"/>
            <a:ext cx="6280982" cy="3656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spAutoFit/>
          </a:bodyPr>
          <a:lstStyle/>
          <a:p>
            <a:pPr marL="244928" indent="-244928" defTabSz="342900">
              <a:spcBef>
                <a:spcPts val="300"/>
              </a:spcBef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Use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float(</a:t>
            </a:r>
            <a:r>
              <a:rPr b="1" i="1">
                <a:latin typeface="Times New Roman"/>
                <a:ea typeface="Times New Roman"/>
                <a:cs typeface="Times New Roman"/>
                <a:sym typeface="Times New Roman"/>
              </a:rPr>
              <a:t>value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)</a:t>
            </a:r>
            <a:r>
              <a:t> to create new real-valued number</a:t>
            </a:r>
            <a:endParaRPr b="1">
              <a:latin typeface="Courier"/>
              <a:ea typeface="Courier"/>
              <a:cs typeface="Courier"/>
              <a:sym typeface="Courier"/>
            </a:endParaRPr>
          </a:p>
          <a:p>
            <a:pPr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		float(num1) 			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5.0	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float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  <a:endParaRPr sz="2000"/>
          </a:p>
          <a:p>
            <a:pPr lvl="1" marL="671512" indent="-214312" defTabSz="342900">
              <a:spcBef>
                <a:spcPts val="300"/>
              </a:spcBef>
              <a:buSzPct val="100000"/>
              <a:buFont typeface="Arial"/>
              <a:buChar char="–"/>
              <a:def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Note that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num1</a:t>
            </a:r>
            <a:r>
              <a:t> is not changed.  We created a new value.</a:t>
            </a:r>
            <a:endParaRPr sz="2000"/>
          </a:p>
          <a:p>
            <a:pPr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		num1 + float(num2)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7.0	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float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  <a:endParaRPr sz="2400"/>
          </a:p>
          <a:p>
            <a:pPr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		num1 + num2			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7	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int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</a:p>
          <a:p>
            <a:pPr marL="244928" indent="-244928" defTabSz="342900">
              <a:spcBef>
                <a:spcPts val="300"/>
              </a:spcBef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Use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int(</a:t>
            </a:r>
            <a:r>
              <a:rPr b="1" i="1">
                <a:latin typeface="Times New Roman"/>
                <a:ea typeface="Times New Roman"/>
                <a:cs typeface="Times New Roman"/>
                <a:sym typeface="Times New Roman"/>
              </a:rPr>
              <a:t>value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)</a:t>
            </a:r>
            <a:r>
              <a:t> to create a new integer-valued number (</a:t>
            </a:r>
            <a:r>
              <a:rPr u="sng"/>
              <a:t>truncating</a:t>
            </a:r>
            <a:r>
              <a:t> anything after decimal)</a:t>
            </a:r>
            <a:endParaRPr b="1" sz="2400"/>
          </a:p>
          <a:p>
            <a:pPr lvl="2" indent="914400"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int(num3) 				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1	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int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</a:p>
          <a:p>
            <a:pPr lvl="2" indent="914400"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int(-2.7) 				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-2		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int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  <p:sp>
        <p:nvSpPr>
          <p:cNvPr id="941" name="Rectangle 1"/>
          <p:cNvSpPr/>
          <p:nvPr/>
        </p:nvSpPr>
        <p:spPr>
          <a:xfrm>
            <a:off x="1344010" y="621891"/>
            <a:ext cx="6491453" cy="9321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num1 = 5</a:t>
            </a:r>
            <a:br/>
            <a:r>
              <a:t>    num2 = 2</a:t>
            </a:r>
          </a:p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num3 = 1.9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4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9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9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9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9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9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9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9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940" grpId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943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944" name="Explicit Type Conversion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Explicit Type Conversion</a:t>
              </a:r>
            </a:p>
          </p:txBody>
        </p:sp>
      </p:grpSp>
      <p:sp>
        <p:nvSpPr>
          <p:cNvPr id="946" name="Content Placeholder 2"/>
          <p:cNvSpPr txBox="1"/>
          <p:nvPr/>
        </p:nvSpPr>
        <p:spPr>
          <a:xfrm>
            <a:off x="1520190" y="1699591"/>
            <a:ext cx="6280982" cy="2134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spAutoFit/>
          </a:bodyPr>
          <a:lstStyle/>
          <a:p>
            <a:pPr marL="244928" indent="-244928" defTabSz="342900">
              <a:spcBef>
                <a:spcPts val="300"/>
              </a:spcBef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Use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str(</a:t>
            </a:r>
            <a:r>
              <a:rPr b="1" i="1">
                <a:latin typeface="Times New Roman"/>
                <a:ea typeface="Times New Roman"/>
                <a:cs typeface="Times New Roman"/>
                <a:sym typeface="Times New Roman"/>
              </a:rPr>
              <a:t>value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)</a:t>
            </a:r>
            <a:r>
              <a:t> to create new text out number</a:t>
            </a:r>
          </a:p>
          <a:p>
            <a:pPr lvl="1" indent="457200"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float(num1) 			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‘5’		   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String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lvl="1" indent="457200"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float(num2) 			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‘2’		   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String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lvl="1" indent="457200"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float(num3) 				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=</a:t>
            </a:r>
            <a:r>
              <a:t> ‘1.9’.   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t>String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)</a:t>
            </a:r>
          </a:p>
          <a:p>
            <a:pPr lvl="2" indent="914400" defTabSz="342900">
              <a:spcBef>
                <a:spcPts val="300"/>
              </a:spcBef>
              <a:defRPr b="1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</p:txBody>
      </p:sp>
      <p:sp>
        <p:nvSpPr>
          <p:cNvPr id="947" name="Rectangle 1"/>
          <p:cNvSpPr/>
          <p:nvPr/>
        </p:nvSpPr>
        <p:spPr>
          <a:xfrm>
            <a:off x="1344010" y="621891"/>
            <a:ext cx="6491453" cy="9321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num1 = 5</a:t>
            </a:r>
            <a:br/>
            <a:r>
              <a:t>    num2 = 2</a:t>
            </a:r>
          </a:p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num3 = 1.9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4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9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9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9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946" grpId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732;p68"/>
          <p:cNvSpPr txBox="1"/>
          <p:nvPr>
            <p:ph type="title"/>
          </p:nvPr>
        </p:nvSpPr>
        <p:spPr>
          <a:xfrm>
            <a:off x="490249" y="450150"/>
            <a:ext cx="8299823" cy="4090800"/>
          </a:xfrm>
          <a:prstGeom prst="rect">
            <a:avLst/>
          </a:prstGeom>
        </p:spPr>
        <p:txBody>
          <a:bodyPr/>
          <a:lstStyle/>
          <a:p>
            <a:pPr/>
            <a:r>
              <a:t>Ready for another example?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297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298" name="Interactive Mode in Python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Interactive Mode in Python</a:t>
              </a:r>
            </a:p>
          </p:txBody>
        </p:sp>
      </p:grpSp>
      <p:pic>
        <p:nvPicPr>
          <p:cNvPr id="30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8982" y="527372"/>
            <a:ext cx="7226036" cy="4516272"/>
          </a:xfrm>
          <a:prstGeom prst="rect">
            <a:avLst/>
          </a:prstGeom>
          <a:ln w="12700">
            <a:miter lim="400000"/>
          </a:ln>
        </p:spPr>
      </p:pic>
      <p:sp>
        <p:nvSpPr>
          <p:cNvPr id="301" name="Rectangle"/>
          <p:cNvSpPr/>
          <p:nvPr/>
        </p:nvSpPr>
        <p:spPr>
          <a:xfrm>
            <a:off x="1241992" y="3724829"/>
            <a:ext cx="1091752" cy="1270001"/>
          </a:xfrm>
          <a:prstGeom prst="rect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1" grpId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3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951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952" name="Another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Another Program</a:t>
              </a:r>
            </a:p>
          </p:txBody>
        </p:sp>
      </p:grpSp>
      <p:sp>
        <p:nvSpPr>
          <p:cNvPr id="954" name="Rectangle 1"/>
          <p:cNvSpPr/>
          <p:nvPr/>
        </p:nvSpPr>
        <p:spPr>
          <a:xfrm>
            <a:off x="1516525" y="589168"/>
            <a:ext cx="6621199" cy="26085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</a:t>
            </a:r>
            <a:r>
              <a:rPr b="0">
                <a:solidFill>
                  <a:srgbClr val="000000"/>
                </a:solidFill>
              </a:rPr>
              <a:t>main():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"This program adds two numbers."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</p:txBody>
      </p:sp>
      <p:sp>
        <p:nvSpPr>
          <p:cNvPr id="955" name="Rectangle 20"/>
          <p:cNvSpPr/>
          <p:nvPr/>
        </p:nvSpPr>
        <p:spPr>
          <a:xfrm>
            <a:off x="1785474" y="3536682"/>
            <a:ext cx="5422901" cy="1289315"/>
          </a:xfrm>
          <a:prstGeom prst="rect">
            <a:avLst/>
          </a:prstGeom>
          <a:ln w="12700">
            <a:solidFill>
              <a:srgbClr val="000000"/>
            </a:solidFill>
          </a:ln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9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957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958" name="Recall, Our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Recall, Our Program</a:t>
              </a:r>
            </a:p>
          </p:txBody>
        </p:sp>
      </p:grpSp>
      <p:grpSp>
        <p:nvGrpSpPr>
          <p:cNvPr id="962" name="Rectangle 6"/>
          <p:cNvGrpSpPr/>
          <p:nvPr/>
        </p:nvGrpSpPr>
        <p:grpSpPr>
          <a:xfrm>
            <a:off x="1785474" y="3536682"/>
            <a:ext cx="5422901" cy="565419"/>
            <a:chOff x="0" y="0"/>
            <a:chExt cx="5422900" cy="565418"/>
          </a:xfrm>
        </p:grpSpPr>
        <p:sp>
          <p:nvSpPr>
            <p:cNvPr id="960" name="Rectangle"/>
            <p:cNvSpPr/>
            <p:nvPr/>
          </p:nvSpPr>
          <p:spPr>
            <a:xfrm>
              <a:off x="0" y="0"/>
              <a:ext cx="5422901" cy="565419"/>
            </a:xfrm>
            <a:prstGeom prst="rect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961" name="This program adds two numbers."/>
            <p:cNvSpPr txBox="1"/>
            <p:nvPr/>
          </p:nvSpPr>
          <p:spPr>
            <a:xfrm>
              <a:off x="45005" y="32519"/>
              <a:ext cx="5332890" cy="5003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This program adds two numbers.</a:t>
              </a: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963" name="Content Placeholder 2"/>
          <p:cNvSpPr txBox="1"/>
          <p:nvPr>
            <p:ph type="body" sz="quarter" idx="1"/>
          </p:nvPr>
        </p:nvSpPr>
        <p:spPr>
          <a:xfrm>
            <a:off x="1485900" y="4158604"/>
            <a:ext cx="6515100" cy="787402"/>
          </a:xfrm>
          <a:prstGeom prst="rect">
            <a:avLst/>
          </a:prstGeom>
        </p:spPr>
        <p:txBody>
          <a:bodyPr/>
          <a:lstStyle/>
          <a:p>
            <a:pPr marL="244928" indent="-244928">
              <a:defRPr b="1" sz="2000">
                <a:latin typeface="Courier"/>
                <a:ea typeface="Courier"/>
                <a:cs typeface="Courier"/>
                <a:sym typeface="Courier"/>
              </a:defRPr>
            </a:pPr>
            <a:r>
              <a:t>print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 command is displaying a 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string</a:t>
            </a:r>
          </a:p>
        </p:txBody>
      </p:sp>
      <p:sp>
        <p:nvSpPr>
          <p:cNvPr id="964" name="Rectangle 1"/>
          <p:cNvSpPr/>
          <p:nvPr/>
        </p:nvSpPr>
        <p:spPr>
          <a:xfrm>
            <a:off x="1516525" y="589168"/>
            <a:ext cx="6621199" cy="26085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</a:t>
            </a:r>
            <a:r>
              <a:rPr b="0">
                <a:solidFill>
                  <a:srgbClr val="000000"/>
                </a:solidFill>
              </a:rPr>
              <a:t>main():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"This program adds two numbers."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</p:txBody>
      </p:sp>
      <p:sp>
        <p:nvSpPr>
          <p:cNvPr id="965" name="Rectangle: Rounded Corners 4"/>
          <p:cNvSpPr/>
          <p:nvPr/>
        </p:nvSpPr>
        <p:spPr>
          <a:xfrm>
            <a:off x="1977462" y="953239"/>
            <a:ext cx="5189076" cy="292102"/>
          </a:xfrm>
          <a:prstGeom prst="roundRect">
            <a:avLst>
              <a:gd name="adj" fmla="val 16667"/>
            </a:avLst>
          </a:prstGeom>
          <a:ln w="25400">
            <a:solidFill>
              <a:srgbClr val="FF0000"/>
            </a:solidFill>
          </a:ln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9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967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968" name="Recall, Our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Recall, Our Program</a:t>
              </a:r>
            </a:p>
          </p:txBody>
        </p:sp>
      </p:grpSp>
      <p:sp>
        <p:nvSpPr>
          <p:cNvPr id="970" name="Rectangle 1"/>
          <p:cNvSpPr/>
          <p:nvPr/>
        </p:nvSpPr>
        <p:spPr>
          <a:xfrm>
            <a:off x="1516525" y="569225"/>
            <a:ext cx="6308594" cy="23291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</a:t>
            </a:r>
            <a:r>
              <a:rPr b="0">
                <a:solidFill>
                  <a:srgbClr val="000000"/>
                </a:solidFill>
              </a:rPr>
              <a:t>main():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"This program adds two numbers."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first number: 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</p:txBody>
      </p:sp>
      <p:sp>
        <p:nvSpPr>
          <p:cNvPr id="971" name="Rectangle: Rounded Corners 4"/>
          <p:cNvSpPr/>
          <p:nvPr/>
        </p:nvSpPr>
        <p:spPr>
          <a:xfrm>
            <a:off x="1977462" y="1194536"/>
            <a:ext cx="5189076" cy="292102"/>
          </a:xfrm>
          <a:prstGeom prst="roundRect">
            <a:avLst>
              <a:gd name="adj" fmla="val 16667"/>
            </a:avLst>
          </a:prstGeom>
          <a:ln w="25400">
            <a:solidFill>
              <a:srgbClr val="FF0000"/>
            </a:solidFill>
          </a:ln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974" name="Rectangle 6"/>
          <p:cNvGrpSpPr/>
          <p:nvPr/>
        </p:nvGrpSpPr>
        <p:grpSpPr>
          <a:xfrm>
            <a:off x="1785474" y="3536682"/>
            <a:ext cx="5422901" cy="565419"/>
            <a:chOff x="0" y="0"/>
            <a:chExt cx="5422900" cy="565418"/>
          </a:xfrm>
        </p:grpSpPr>
        <p:sp>
          <p:nvSpPr>
            <p:cNvPr id="972" name="Rectangle"/>
            <p:cNvSpPr/>
            <p:nvPr/>
          </p:nvSpPr>
          <p:spPr>
            <a:xfrm>
              <a:off x="0" y="0"/>
              <a:ext cx="5422901" cy="565419"/>
            </a:xfrm>
            <a:prstGeom prst="rect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973" name="This program adds two numbers.…"/>
            <p:cNvSpPr txBox="1"/>
            <p:nvPr/>
          </p:nvSpPr>
          <p:spPr>
            <a:xfrm>
              <a:off x="45005" y="32519"/>
              <a:ext cx="5332890" cy="5003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/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This program adds two numbers.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first number: </a:t>
              </a:r>
              <a:r>
                <a:rPr i="1">
                  <a:solidFill>
                    <a:srgbClr val="0070C0"/>
                  </a:solidFill>
                </a:rPr>
                <a:t>9</a:t>
              </a:r>
            </a:p>
          </p:txBody>
        </p:sp>
      </p:grpSp>
      <p:grpSp>
        <p:nvGrpSpPr>
          <p:cNvPr id="977" name="Rectangle 1"/>
          <p:cNvGrpSpPr/>
          <p:nvPr/>
        </p:nvGrpSpPr>
        <p:grpSpPr>
          <a:xfrm>
            <a:off x="2887133" y="3088438"/>
            <a:ext cx="711201" cy="410612"/>
            <a:chOff x="0" y="0"/>
            <a:chExt cx="711200" cy="410611"/>
          </a:xfrm>
        </p:grpSpPr>
        <p:sp>
          <p:nvSpPr>
            <p:cNvPr id="975" name="Rectangle"/>
            <p:cNvSpPr/>
            <p:nvPr/>
          </p:nvSpPr>
          <p:spPr>
            <a:xfrm>
              <a:off x="-1" y="0"/>
              <a:ext cx="711202" cy="410612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976" name="&quot;9&quot;"/>
            <p:cNvSpPr txBox="1"/>
            <p:nvPr/>
          </p:nvSpPr>
          <p:spPr>
            <a:xfrm>
              <a:off x="48577" y="31315"/>
              <a:ext cx="614046" cy="347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"9"</a:t>
              </a:r>
            </a:p>
          </p:txBody>
        </p:sp>
      </p:grpSp>
      <p:sp>
        <p:nvSpPr>
          <p:cNvPr id="978" name="Rectangle 2"/>
          <p:cNvSpPr txBox="1"/>
          <p:nvPr/>
        </p:nvSpPr>
        <p:spPr>
          <a:xfrm>
            <a:off x="2112302" y="3119753"/>
            <a:ext cx="630010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num1</a:t>
            </a:r>
          </a:p>
        </p:txBody>
      </p:sp>
      <p:sp>
        <p:nvSpPr>
          <p:cNvPr id="979" name="Content Placeholder 2"/>
          <p:cNvSpPr txBox="1"/>
          <p:nvPr>
            <p:ph type="body" sz="quarter" idx="1"/>
          </p:nvPr>
        </p:nvSpPr>
        <p:spPr>
          <a:xfrm>
            <a:off x="1485900" y="4158604"/>
            <a:ext cx="6515100" cy="787402"/>
          </a:xfrm>
          <a:prstGeom prst="rect">
            <a:avLst/>
          </a:prstGeom>
        </p:spPr>
        <p:txBody>
          <a:bodyPr/>
          <a:lstStyle/>
          <a:p>
            <a:pPr marL="244928" indent="-244928">
              <a:defRPr b="1" sz="2000">
                <a:latin typeface="Courier"/>
                <a:ea typeface="Courier"/>
                <a:cs typeface="Courier"/>
                <a:sym typeface="Courier"/>
              </a:defRPr>
            </a:pPr>
            <a:r>
              <a:t>input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 command gives you back a 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string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lvl="1" marL="671512" indent="-214312">
              <a:spcBef>
                <a:spcPts val="400"/>
              </a:spcBef>
              <a:defRPr sz="1800"/>
            </a:pPr>
            <a:r>
              <a:t>Even if the user types in a number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979" grpId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3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981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982" name="Show Me The Luggage!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Show Me The Luggage!</a:t>
              </a:r>
            </a:p>
          </p:txBody>
        </p:sp>
      </p:grpSp>
      <p:sp>
        <p:nvSpPr>
          <p:cNvPr id="984" name="Content Placeholder 2"/>
          <p:cNvSpPr txBox="1"/>
          <p:nvPr>
            <p:ph type="body" idx="1"/>
          </p:nvPr>
        </p:nvSpPr>
        <p:spPr>
          <a:xfrm>
            <a:off x="1545166" y="761999"/>
            <a:ext cx="6515101" cy="4178299"/>
          </a:xfrm>
          <a:prstGeom prst="rect">
            <a:avLst/>
          </a:prstGeom>
        </p:spPr>
        <p:txBody>
          <a:bodyPr/>
          <a:lstStyle/>
          <a:p>
            <a:pPr marL="244928" indent="-244928">
              <a:defRPr b="1" sz="2000">
                <a:latin typeface="Courier"/>
                <a:ea typeface="Courier"/>
                <a:cs typeface="Courier"/>
                <a:sym typeface="Courier"/>
              </a:defRPr>
            </a:pPr>
            <a:r>
              <a:t>input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 command gives you back a </a:t>
            </a:r>
            <a:r>
              <a:rPr>
                <a:latin typeface="Calibri"/>
                <a:ea typeface="Calibri"/>
                <a:cs typeface="Calibri"/>
                <a:sym typeface="Calibri"/>
              </a:rPr>
              <a:t>string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lvl="1" marL="0" indent="457200">
              <a:spcBef>
                <a:spcPts val="400"/>
              </a:spcBef>
              <a:buSzTx/>
              <a:buNone/>
              <a:defRPr b="1" sz="1800">
                <a:latin typeface="Courier"/>
                <a:ea typeface="Courier"/>
                <a:cs typeface="Courier"/>
                <a:sym typeface="Courier"/>
              </a:defRPr>
            </a:pPr>
            <a:r>
              <a:t>	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num1 = </a:t>
            </a:r>
            <a:r>
              <a:rPr b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"Enter first number: "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1" marL="671512" indent="-214312">
              <a:defRPr b="1" i="1" sz="1800"/>
            </a:pPr>
          </a:p>
          <a:p>
            <a:pPr lvl="1" marL="671512" indent="-214312">
              <a:defRPr b="1" i="1" sz="1800"/>
            </a:pPr>
          </a:p>
          <a:p>
            <a:pPr lvl="1" marL="647700" indent="-190500">
              <a:defRPr b="1" i="1" sz="1200"/>
            </a:pPr>
          </a:p>
          <a:p>
            <a:pPr lvl="1" marL="671512" indent="-214312">
              <a:spcBef>
                <a:spcPts val="400"/>
              </a:spcBef>
              <a:defRPr sz="1800"/>
            </a:pPr>
            <a:r>
              <a:t>We create an integer version of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num1</a:t>
            </a:r>
            <a:endParaRPr sz="2000"/>
          </a:p>
          <a:p>
            <a:pPr lvl="1" marL="0" indent="457200">
              <a:spcBef>
                <a:spcPts val="400"/>
              </a:spcBef>
              <a:buSzTx/>
              <a:buNone/>
              <a:defRPr sz="1800">
                <a:latin typeface="Consolas"/>
                <a:ea typeface="Consolas"/>
                <a:cs typeface="Consolas"/>
                <a:sym typeface="Consolas"/>
              </a:defRPr>
            </a:pPr>
            <a:r>
              <a:t> 	num1 = </a:t>
            </a:r>
            <a:r>
              <a:rPr>
                <a:solidFill>
                  <a:srgbClr val="000080"/>
                </a:solidFill>
              </a:rPr>
              <a:t>int</a:t>
            </a:r>
            <a:r>
              <a:t>(num1)</a:t>
            </a:r>
            <a:endParaRPr b="1" sz="1400">
              <a:latin typeface="Courier"/>
              <a:ea typeface="Courier"/>
              <a:cs typeface="Courier"/>
              <a:sym typeface="Courier"/>
            </a:endParaRPr>
          </a:p>
          <a:p>
            <a:pPr lvl="1" marL="671512" indent="-214312">
              <a:spcBef>
                <a:spcPts val="400"/>
              </a:spcBef>
              <a:defRPr sz="1800"/>
            </a:pPr>
            <a:r>
              <a:t>Create a new suitcase that has </a:t>
            </a:r>
            <a:r>
              <a:rPr b="1"/>
              <a:t>int</a:t>
            </a:r>
            <a:r>
              <a:t> version of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num1</a:t>
            </a:r>
            <a:endParaRPr sz="2000"/>
          </a:p>
          <a:p>
            <a:pPr lvl="1" marL="671512" indent="-214312">
              <a:spcBef>
                <a:spcPts val="400"/>
              </a:spcBef>
              <a:defRPr sz="1800"/>
            </a:pPr>
            <a:r>
              <a:t>Then assign the tag num1 to that piece of luggage</a:t>
            </a:r>
            <a:endParaRPr sz="2000"/>
          </a:p>
          <a:p>
            <a:pPr lvl="1" marL="0" indent="457200">
              <a:spcBef>
                <a:spcPts val="400"/>
              </a:spcBef>
              <a:buSzTx/>
              <a:buNone/>
              <a:defRPr sz="1800">
                <a:latin typeface="Consolas"/>
                <a:ea typeface="Consolas"/>
                <a:cs typeface="Consolas"/>
                <a:sym typeface="Consolas"/>
              </a:defRPr>
            </a:pPr>
            <a:r>
              <a:t>	num1 = </a:t>
            </a:r>
            <a:r>
              <a:rPr>
                <a:solidFill>
                  <a:srgbClr val="000080"/>
                </a:solidFill>
              </a:rPr>
              <a:t>int</a:t>
            </a:r>
            <a:r>
              <a:t>(num1)</a:t>
            </a:r>
          </a:p>
        </p:txBody>
      </p:sp>
      <p:grpSp>
        <p:nvGrpSpPr>
          <p:cNvPr id="992" name="Group 1"/>
          <p:cNvGrpSpPr/>
          <p:nvPr/>
        </p:nvGrpSpPr>
        <p:grpSpPr>
          <a:xfrm>
            <a:off x="2213341" y="1396825"/>
            <a:ext cx="5018261" cy="1803986"/>
            <a:chOff x="0" y="0"/>
            <a:chExt cx="5018260" cy="1803985"/>
          </a:xfrm>
        </p:grpSpPr>
        <p:grpSp>
          <p:nvGrpSpPr>
            <p:cNvPr id="990" name="Group 18"/>
            <p:cNvGrpSpPr/>
            <p:nvPr/>
          </p:nvGrpSpPr>
          <p:grpSpPr>
            <a:xfrm>
              <a:off x="0" y="120194"/>
              <a:ext cx="5018261" cy="1683792"/>
              <a:chOff x="0" y="0"/>
              <a:chExt cx="5018260" cy="1683790"/>
            </a:xfrm>
          </p:grpSpPr>
          <p:pic>
            <p:nvPicPr>
              <p:cNvPr id="985" name="Google Shape;347;p41" descr="Google Shape;347;p41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3336557" y="0"/>
                <a:ext cx="1308102" cy="10042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986" name="Google Shape;344;p41" descr="Google Shape;344;p41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 rot="10800000">
                <a:off x="212358" y="232744"/>
                <a:ext cx="1991731" cy="60521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987" name="Straight Arrow Connector 3"/>
              <p:cNvSpPr/>
              <p:nvPr/>
            </p:nvSpPr>
            <p:spPr>
              <a:xfrm>
                <a:off x="2204088" y="535349"/>
                <a:ext cx="1132471" cy="3288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defTabSz="342900">
                  <a:defRPr sz="12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  <p:sp>
            <p:nvSpPr>
              <p:cNvPr id="988" name="Rectangle 15"/>
              <p:cNvSpPr/>
              <p:nvPr/>
            </p:nvSpPr>
            <p:spPr>
              <a:xfrm>
                <a:off x="0" y="378957"/>
                <a:ext cx="1270000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34289" tIns="34289" rIns="34289" bIns="34289" numCol="1" anchor="t">
                <a:spAutoFit/>
              </a:bodyPr>
              <a:lstStyle/>
              <a:p>
                <a:pPr lvl="1" indent="457200" defTabSz="342900">
                  <a:defRPr b="1">
                    <a:solidFill>
                      <a:srgbClr val="000000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pPr>
                <a:r>
                  <a:t>num1</a:t>
                </a:r>
              </a:p>
            </p:txBody>
          </p:sp>
          <p:sp>
            <p:nvSpPr>
              <p:cNvPr id="989" name="Rectangle 17"/>
              <p:cNvSpPr/>
              <p:nvPr/>
            </p:nvSpPr>
            <p:spPr>
              <a:xfrm>
                <a:off x="3748260" y="413790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34289" tIns="34289" rIns="34289" bIns="34289" numCol="1" anchor="t">
                <a:spAutoFit/>
              </a:bodyPr>
              <a:lstStyle>
                <a:lvl1pPr defTabSz="342900">
                  <a:defRPr b="1" sz="1800">
                    <a:solidFill>
                      <a:srgbClr val="FFFFFF"/>
                    </a:solidFill>
                    <a:latin typeface="Courier"/>
                    <a:ea typeface="Courier"/>
                    <a:cs typeface="Courier"/>
                    <a:sym typeface="Courier"/>
                  </a:defRPr>
                </a:lvl1pPr>
              </a:lstStyle>
              <a:p>
                <a:pPr/>
                <a:r>
                  <a:t>"9"</a:t>
                </a:r>
              </a:p>
            </p:txBody>
          </p:sp>
        </p:grpSp>
        <p:sp>
          <p:nvSpPr>
            <p:cNvPr id="991" name="Google Shape;805;p74"/>
            <p:cNvSpPr/>
            <p:nvPr/>
          </p:nvSpPr>
          <p:spPr>
            <a:xfrm rot="16200000">
              <a:off x="3645172" y="692324"/>
              <a:ext cx="138465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68568" tIns="68568" rIns="68568" bIns="68568" numCol="1" anchor="t">
              <a:spAutoFit/>
            </a:bodyPr>
            <a:lstStyle>
              <a:lvl1pPr algn="ctr" defTabSz="342900">
                <a:defRPr>
                  <a:solidFill>
                    <a:srgbClr val="FFFFFF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lvl1pPr>
            </a:lstStyle>
            <a:p>
              <a:pPr/>
              <a:r>
                <a:t>string</a:t>
              </a:r>
            </a:p>
          </p:txBody>
        </p:sp>
      </p:grpSp>
      <p:grpSp>
        <p:nvGrpSpPr>
          <p:cNvPr id="997" name="Group 9"/>
          <p:cNvGrpSpPr/>
          <p:nvPr/>
        </p:nvGrpSpPr>
        <p:grpSpPr>
          <a:xfrm>
            <a:off x="2230274" y="4293342"/>
            <a:ext cx="3336560" cy="605213"/>
            <a:chOff x="0" y="0"/>
            <a:chExt cx="3336558" cy="605211"/>
          </a:xfrm>
        </p:grpSpPr>
        <p:grpSp>
          <p:nvGrpSpPr>
            <p:cNvPr id="995" name="Group 8"/>
            <p:cNvGrpSpPr/>
            <p:nvPr/>
          </p:nvGrpSpPr>
          <p:grpSpPr>
            <a:xfrm>
              <a:off x="212358" y="-1"/>
              <a:ext cx="3124201" cy="605213"/>
              <a:chOff x="0" y="0"/>
              <a:chExt cx="3124200" cy="605211"/>
            </a:xfrm>
          </p:grpSpPr>
          <p:pic>
            <p:nvPicPr>
              <p:cNvPr id="993" name="Google Shape;344;p41" descr="Google Shape;344;p41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 rot="10800000">
                <a:off x="-1" y="-1"/>
                <a:ext cx="1991732" cy="60521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994" name="Straight Arrow Connector 39"/>
              <p:cNvSpPr/>
              <p:nvPr/>
            </p:nvSpPr>
            <p:spPr>
              <a:xfrm>
                <a:off x="1991730" y="302605"/>
                <a:ext cx="1132471" cy="3288"/>
              </a:xfrm>
              <a:prstGeom prst="line">
                <a:avLst/>
              </a:prstGeom>
              <a:noFill/>
              <a:ln w="38100" cap="flat">
                <a:solidFill>
                  <a:srgbClr val="000000"/>
                </a:solidFill>
                <a:prstDash val="solid"/>
                <a:round/>
                <a:tailEnd type="triangle" w="med" len="med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pPr defTabSz="342900">
                  <a:defRPr sz="12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</a:p>
            </p:txBody>
          </p:sp>
        </p:grpSp>
        <p:sp>
          <p:nvSpPr>
            <p:cNvPr id="996" name="Rectangle 40"/>
            <p:cNvSpPr txBox="1"/>
            <p:nvPr/>
          </p:nvSpPr>
          <p:spPr>
            <a:xfrm>
              <a:off x="0" y="146214"/>
              <a:ext cx="965270" cy="2844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4289" tIns="34289" rIns="34289" bIns="34289" numCol="1" anchor="t">
              <a:spAutoFit/>
            </a:bodyPr>
            <a:lstStyle/>
            <a:p>
              <a:pPr lvl="1" indent="457200"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num1</a:t>
              </a:r>
            </a:p>
          </p:txBody>
        </p:sp>
      </p:grpSp>
      <p:grpSp>
        <p:nvGrpSpPr>
          <p:cNvPr id="1001" name="Group 7"/>
          <p:cNvGrpSpPr/>
          <p:nvPr/>
        </p:nvGrpSpPr>
        <p:grpSpPr>
          <a:xfrm>
            <a:off x="5592233" y="3903623"/>
            <a:ext cx="1369482" cy="1384650"/>
            <a:chOff x="0" y="0"/>
            <a:chExt cx="1369481" cy="1384649"/>
          </a:xfrm>
        </p:grpSpPr>
        <p:pic>
          <p:nvPicPr>
            <p:cNvPr id="998" name="Google Shape;347;p41" descr="Google Shape;347;p41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110623"/>
              <a:ext cx="1308101" cy="10042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99" name="Rectangle 41"/>
            <p:cNvSpPr txBox="1"/>
            <p:nvPr/>
          </p:nvSpPr>
          <p:spPr>
            <a:xfrm>
              <a:off x="549960" y="527681"/>
              <a:ext cx="218464" cy="347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4289" tIns="34289" rIns="34289" bIns="34289" numCol="1" anchor="t">
              <a:spAutoFit/>
            </a:bodyPr>
            <a:lstStyle>
              <a:lvl1pPr defTabSz="342900">
                <a:defRPr b="1" sz="1800">
                  <a:solidFill>
                    <a:srgbClr val="FFFFFF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9</a:t>
              </a:r>
            </a:p>
          </p:txBody>
        </p:sp>
        <p:sp>
          <p:nvSpPr>
            <p:cNvPr id="1000" name="Google Shape;805;p74"/>
            <p:cNvSpPr txBox="1"/>
            <p:nvPr/>
          </p:nvSpPr>
          <p:spPr>
            <a:xfrm rot="16200000">
              <a:off x="500638" y="515805"/>
              <a:ext cx="1384650" cy="353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68568" tIns="68568" rIns="68568" bIns="68568" numCol="1" anchor="t">
              <a:spAutoFit/>
            </a:bodyPr>
            <a:lstStyle>
              <a:lvl1pPr algn="ctr" defTabSz="342900">
                <a:defRPr>
                  <a:solidFill>
                    <a:srgbClr val="FFFFFF"/>
                  </a:solidFill>
                  <a:latin typeface="Proxima Nova"/>
                  <a:ea typeface="Proxima Nova"/>
                  <a:cs typeface="Proxima Nova"/>
                  <a:sym typeface="Proxima Nova"/>
                </a:defRPr>
              </a:lvl1pPr>
            </a:lstStyle>
            <a:p>
              <a:pPr/>
              <a:r>
                <a:t>int</a:t>
              </a:r>
            </a:p>
          </p:txBody>
        </p:sp>
      </p:grpSp>
      <p:sp>
        <p:nvSpPr>
          <p:cNvPr id="1002" name="Rectangle: Rounded Corners 20"/>
          <p:cNvSpPr/>
          <p:nvPr/>
        </p:nvSpPr>
        <p:spPr>
          <a:xfrm>
            <a:off x="3125464" y="2931963"/>
            <a:ext cx="1291967" cy="342901"/>
          </a:xfrm>
          <a:prstGeom prst="roundRect">
            <a:avLst>
              <a:gd name="adj" fmla="val 16667"/>
            </a:avLst>
          </a:prstGeom>
          <a:ln w="25400">
            <a:solidFill>
              <a:srgbClr val="FF0000"/>
            </a:solidFill>
          </a:ln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003" name="Rectangle: Rounded Corners 21"/>
          <p:cNvSpPr/>
          <p:nvPr/>
        </p:nvSpPr>
        <p:spPr>
          <a:xfrm>
            <a:off x="2195985" y="3966372"/>
            <a:ext cx="870214" cy="342901"/>
          </a:xfrm>
          <a:prstGeom prst="roundRect">
            <a:avLst>
              <a:gd name="adj" fmla="val 16667"/>
            </a:avLst>
          </a:prstGeom>
          <a:ln w="25400">
            <a:solidFill>
              <a:srgbClr val="FF0000"/>
            </a:solidFill>
          </a:ln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004" name="Multiplication Sign 10"/>
          <p:cNvSpPr/>
          <p:nvPr/>
        </p:nvSpPr>
        <p:spPr>
          <a:xfrm>
            <a:off x="2564229" y="1533036"/>
            <a:ext cx="1831309" cy="9312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734"/>
                </a:moveTo>
                <a:lnTo>
                  <a:pt x="421" y="0"/>
                </a:lnTo>
                <a:lnTo>
                  <a:pt x="10800" y="9736"/>
                </a:lnTo>
                <a:lnTo>
                  <a:pt x="21179" y="0"/>
                </a:lnTo>
                <a:lnTo>
                  <a:pt x="21600" y="1734"/>
                </a:lnTo>
                <a:lnTo>
                  <a:pt x="11935" y="10800"/>
                </a:lnTo>
                <a:lnTo>
                  <a:pt x="21600" y="19866"/>
                </a:lnTo>
                <a:lnTo>
                  <a:pt x="21179" y="21600"/>
                </a:lnTo>
                <a:lnTo>
                  <a:pt x="10800" y="11864"/>
                </a:lnTo>
                <a:lnTo>
                  <a:pt x="421" y="21600"/>
                </a:lnTo>
                <a:lnTo>
                  <a:pt x="0" y="19866"/>
                </a:lnTo>
                <a:lnTo>
                  <a:pt x="9665" y="10800"/>
                </a:lnTo>
                <a:close/>
              </a:path>
            </a:pathLst>
          </a:custGeom>
          <a:solidFill>
            <a:srgbClr val="FF0000"/>
          </a:solidFill>
          <a:ln w="3175">
            <a:solidFill>
              <a:srgbClr val="4A7EBB"/>
            </a:solidFill>
          </a:ln>
          <a:effectLst>
            <a:outerShdw sx="100000" sy="100000" kx="0" ky="0" algn="b" rotWithShape="0" blurRad="25400" dist="12700" dir="5400000">
              <a:srgbClr val="000000">
                <a:alpha val="35000"/>
              </a:srgbClr>
            </a:outerShdw>
          </a:effectLst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8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9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9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9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9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9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9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9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98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1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Class="entr" nodeType="after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67" dur="500"/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04" grpId="5"/>
      <p:bldP build="whole" bldLvl="1" animBg="1" rev="0" advAuto="0" spid="997" grpId="7"/>
      <p:bldP build="whole" bldLvl="1" animBg="1" rev="0" advAuto="0" spid="1003" grpId="6"/>
      <p:bldP build="p" bldLvl="5" animBg="1" rev="0" advAuto="0" spid="984" grpId="1"/>
      <p:bldP build="whole" bldLvl="1" animBg="1" rev="0" advAuto="0" spid="1002" grpId="3"/>
      <p:bldP build="whole" bldLvl="1" animBg="1" rev="0" advAuto="0" spid="1001" grpId="4"/>
      <p:bldP build="whole" bldLvl="1" animBg="1" rev="0" advAuto="0" spid="992" grpId="2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8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006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07" name="Recall, Our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Recall, Our Program</a:t>
              </a:r>
            </a:p>
          </p:txBody>
        </p:sp>
      </p:grpSp>
      <p:sp>
        <p:nvSpPr>
          <p:cNvPr id="1009" name="Rectangle 1"/>
          <p:cNvSpPr/>
          <p:nvPr/>
        </p:nvSpPr>
        <p:spPr>
          <a:xfrm>
            <a:off x="1529225" y="543825"/>
            <a:ext cx="6618653" cy="23291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</a:t>
            </a:r>
            <a:r>
              <a:rPr b="0">
                <a:solidFill>
                  <a:srgbClr val="000000"/>
                </a:solidFill>
              </a:rPr>
              <a:t>main():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"This program adds two numbers."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first number: 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int</a:t>
            </a:r>
            <a:r>
              <a:rPr b="0">
                <a:solidFill>
                  <a:srgbClr val="000000"/>
                </a:solidFill>
              </a:rPr>
              <a:t>(num1)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</p:txBody>
      </p:sp>
      <p:sp>
        <p:nvSpPr>
          <p:cNvPr id="1010" name="Rectangle: Rounded Corners 4"/>
          <p:cNvSpPr/>
          <p:nvPr/>
        </p:nvSpPr>
        <p:spPr>
          <a:xfrm>
            <a:off x="1977462" y="1404348"/>
            <a:ext cx="5189076" cy="292101"/>
          </a:xfrm>
          <a:prstGeom prst="roundRect">
            <a:avLst>
              <a:gd name="adj" fmla="val 16667"/>
            </a:avLst>
          </a:prstGeom>
          <a:ln w="25400">
            <a:solidFill>
              <a:srgbClr val="FF0000"/>
            </a:solidFill>
          </a:ln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1013" name="Rectangle 6"/>
          <p:cNvGrpSpPr/>
          <p:nvPr/>
        </p:nvGrpSpPr>
        <p:grpSpPr>
          <a:xfrm>
            <a:off x="1785474" y="3536682"/>
            <a:ext cx="5422901" cy="565419"/>
            <a:chOff x="0" y="0"/>
            <a:chExt cx="5422900" cy="565418"/>
          </a:xfrm>
        </p:grpSpPr>
        <p:sp>
          <p:nvSpPr>
            <p:cNvPr id="1011" name="Rectangle"/>
            <p:cNvSpPr/>
            <p:nvPr/>
          </p:nvSpPr>
          <p:spPr>
            <a:xfrm>
              <a:off x="0" y="0"/>
              <a:ext cx="5422901" cy="565419"/>
            </a:xfrm>
            <a:prstGeom prst="rect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12" name="This program adds two numbers.…"/>
            <p:cNvSpPr txBox="1"/>
            <p:nvPr/>
          </p:nvSpPr>
          <p:spPr>
            <a:xfrm>
              <a:off x="45005" y="32519"/>
              <a:ext cx="5332890" cy="5003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/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This program adds two numbers.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first number: </a:t>
              </a:r>
              <a:r>
                <a:rPr i="1">
                  <a:solidFill>
                    <a:srgbClr val="0070C0"/>
                  </a:solidFill>
                </a:rPr>
                <a:t>9</a:t>
              </a:r>
            </a:p>
          </p:txBody>
        </p:sp>
      </p:grpSp>
      <p:sp>
        <p:nvSpPr>
          <p:cNvPr id="1014" name="Content Placeholder 2"/>
          <p:cNvSpPr txBox="1"/>
          <p:nvPr>
            <p:ph type="body" sz="quarter" idx="1"/>
          </p:nvPr>
        </p:nvSpPr>
        <p:spPr>
          <a:xfrm>
            <a:off x="1485900" y="4158604"/>
            <a:ext cx="6515100" cy="787402"/>
          </a:xfrm>
          <a:prstGeom prst="rect">
            <a:avLst/>
          </a:prstGeom>
        </p:spPr>
        <p:txBody>
          <a:bodyPr/>
          <a:lstStyle/>
          <a:p>
            <a:pPr marL="244928" indent="-244928">
              <a:defRPr sz="2000"/>
            </a:pPr>
            <a:r>
              <a:t>Create </a:t>
            </a:r>
            <a:r>
              <a:rPr b="1"/>
              <a:t>int</a:t>
            </a:r>
            <a:r>
              <a:t> version of </a:t>
            </a:r>
            <a:r>
              <a:rPr b="1"/>
              <a:t>string</a:t>
            </a:r>
            <a:r>
              <a:t> and assign it back to </a:t>
            </a:r>
            <a:r>
              <a:rPr b="1" sz="1800">
                <a:latin typeface="Courier"/>
                <a:ea typeface="Courier"/>
                <a:cs typeface="Courier"/>
                <a:sym typeface="Courier"/>
              </a:rPr>
              <a:t>num1</a:t>
            </a:r>
          </a:p>
        </p:txBody>
      </p:sp>
      <p:grpSp>
        <p:nvGrpSpPr>
          <p:cNvPr id="1017" name="Rectangle 1"/>
          <p:cNvGrpSpPr/>
          <p:nvPr/>
        </p:nvGrpSpPr>
        <p:grpSpPr>
          <a:xfrm>
            <a:off x="2887133" y="3088438"/>
            <a:ext cx="711201" cy="410612"/>
            <a:chOff x="0" y="0"/>
            <a:chExt cx="711200" cy="410611"/>
          </a:xfrm>
        </p:grpSpPr>
        <p:sp>
          <p:nvSpPr>
            <p:cNvPr id="1015" name="Rectangle"/>
            <p:cNvSpPr/>
            <p:nvPr/>
          </p:nvSpPr>
          <p:spPr>
            <a:xfrm>
              <a:off x="-1" y="0"/>
              <a:ext cx="711202" cy="410612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16" name="&quot;9&quot;"/>
            <p:cNvSpPr txBox="1"/>
            <p:nvPr/>
          </p:nvSpPr>
          <p:spPr>
            <a:xfrm>
              <a:off x="48577" y="31315"/>
              <a:ext cx="614046" cy="347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"9"</a:t>
              </a:r>
            </a:p>
          </p:txBody>
        </p:sp>
      </p:grpSp>
      <p:sp>
        <p:nvSpPr>
          <p:cNvPr id="1018" name="Rectangle 2"/>
          <p:cNvSpPr txBox="1"/>
          <p:nvPr/>
        </p:nvSpPr>
        <p:spPr>
          <a:xfrm>
            <a:off x="2112302" y="3119753"/>
            <a:ext cx="630010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020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21" name="Recall, Our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Recall, Our Program</a:t>
              </a:r>
            </a:p>
          </p:txBody>
        </p:sp>
      </p:grpSp>
      <p:sp>
        <p:nvSpPr>
          <p:cNvPr id="1023" name="Rectangle 1"/>
          <p:cNvSpPr/>
          <p:nvPr/>
        </p:nvSpPr>
        <p:spPr>
          <a:xfrm>
            <a:off x="1516525" y="429525"/>
            <a:ext cx="6319508" cy="26085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</a:t>
            </a:r>
            <a:r>
              <a:rPr b="0">
                <a:solidFill>
                  <a:srgbClr val="000000"/>
                </a:solidFill>
              </a:rPr>
              <a:t>main():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"This program adds two numbers."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first number: 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int</a:t>
            </a:r>
            <a:r>
              <a:rPr b="0">
                <a:solidFill>
                  <a:srgbClr val="000000"/>
                </a:solidFill>
              </a:rPr>
              <a:t>(num1)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num2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second number: “</a:t>
            </a:r>
            <a:r>
              <a:rPr b="0"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0">
                <a:solidFill>
                  <a:srgbClr val="000000"/>
                </a:solidFill>
              </a:rPr>
              <a:t>   </a:t>
            </a: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</p:txBody>
      </p:sp>
      <p:sp>
        <p:nvSpPr>
          <p:cNvPr id="1024" name="Rectangle: Rounded Corners 4"/>
          <p:cNvSpPr/>
          <p:nvPr/>
        </p:nvSpPr>
        <p:spPr>
          <a:xfrm>
            <a:off x="1977462" y="1574284"/>
            <a:ext cx="5189076" cy="292101"/>
          </a:xfrm>
          <a:prstGeom prst="roundRect">
            <a:avLst>
              <a:gd name="adj" fmla="val 16667"/>
            </a:avLst>
          </a:prstGeom>
          <a:ln w="25400">
            <a:solidFill>
              <a:srgbClr val="FF0000"/>
            </a:solidFill>
          </a:ln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1027" name="Rectangle 6"/>
          <p:cNvGrpSpPr/>
          <p:nvPr/>
        </p:nvGrpSpPr>
        <p:grpSpPr>
          <a:xfrm>
            <a:off x="1785474" y="3536682"/>
            <a:ext cx="5422901" cy="1289315"/>
            <a:chOff x="0" y="0"/>
            <a:chExt cx="5422900" cy="1289314"/>
          </a:xfrm>
        </p:grpSpPr>
        <p:sp>
          <p:nvSpPr>
            <p:cNvPr id="1025" name="Rectangle"/>
            <p:cNvSpPr/>
            <p:nvPr/>
          </p:nvSpPr>
          <p:spPr>
            <a:xfrm>
              <a:off x="0" y="0"/>
              <a:ext cx="5422901" cy="1289315"/>
            </a:xfrm>
            <a:prstGeom prst="rect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26" name="This program adds two numbers.…"/>
            <p:cNvSpPr txBox="1"/>
            <p:nvPr/>
          </p:nvSpPr>
          <p:spPr>
            <a:xfrm>
              <a:off x="45005" y="70617"/>
              <a:ext cx="5332890" cy="1148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/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This program adds two numbers.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first number: </a:t>
              </a:r>
              <a:r>
                <a:rPr i="1">
                  <a:solidFill>
                    <a:srgbClr val="0070C0"/>
                  </a:solidFill>
                </a:rPr>
                <a:t>9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second number: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 </a:t>
              </a:r>
            </a:p>
          </p:txBody>
        </p:sp>
      </p:grpSp>
      <p:grpSp>
        <p:nvGrpSpPr>
          <p:cNvPr id="1030" name="Rectangle 1"/>
          <p:cNvGrpSpPr/>
          <p:nvPr/>
        </p:nvGrpSpPr>
        <p:grpSpPr>
          <a:xfrm>
            <a:off x="2887133" y="3088438"/>
            <a:ext cx="711201" cy="410612"/>
            <a:chOff x="0" y="0"/>
            <a:chExt cx="711200" cy="410611"/>
          </a:xfrm>
        </p:grpSpPr>
        <p:sp>
          <p:nvSpPr>
            <p:cNvPr id="1028" name="Rectangle"/>
            <p:cNvSpPr/>
            <p:nvPr/>
          </p:nvSpPr>
          <p:spPr>
            <a:xfrm>
              <a:off x="-1" y="0"/>
              <a:ext cx="711202" cy="410612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29" name="9"/>
            <p:cNvSpPr txBox="1"/>
            <p:nvPr/>
          </p:nvSpPr>
          <p:spPr>
            <a:xfrm>
              <a:off x="48577" y="31315"/>
              <a:ext cx="614046" cy="347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9</a:t>
              </a:r>
            </a:p>
          </p:txBody>
        </p:sp>
      </p:grpSp>
      <p:sp>
        <p:nvSpPr>
          <p:cNvPr id="1031" name="Rectangle 2"/>
          <p:cNvSpPr txBox="1"/>
          <p:nvPr/>
        </p:nvSpPr>
        <p:spPr>
          <a:xfrm>
            <a:off x="2112302" y="3119753"/>
            <a:ext cx="630010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num1</a:t>
            </a:r>
          </a:p>
        </p:txBody>
      </p:sp>
      <p:grpSp>
        <p:nvGrpSpPr>
          <p:cNvPr id="1034" name="Rectangle 7"/>
          <p:cNvGrpSpPr/>
          <p:nvPr/>
        </p:nvGrpSpPr>
        <p:grpSpPr>
          <a:xfrm>
            <a:off x="4523382" y="2898993"/>
            <a:ext cx="881229" cy="777369"/>
            <a:chOff x="0" y="-3934"/>
            <a:chExt cx="881228" cy="777368"/>
          </a:xfrm>
        </p:grpSpPr>
        <p:sp>
          <p:nvSpPr>
            <p:cNvPr id="1032" name="Rectangle"/>
            <p:cNvSpPr/>
            <p:nvPr/>
          </p:nvSpPr>
          <p:spPr>
            <a:xfrm>
              <a:off x="0" y="130361"/>
              <a:ext cx="881229" cy="508778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33" name="&quot;17&quot;"/>
            <p:cNvSpPr txBox="1"/>
            <p:nvPr/>
          </p:nvSpPr>
          <p:spPr>
            <a:xfrm>
              <a:off x="60191" y="-3935"/>
              <a:ext cx="760847" cy="7773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"17"</a:t>
              </a:r>
            </a:p>
          </p:txBody>
        </p:sp>
      </p:grpSp>
      <p:sp>
        <p:nvSpPr>
          <p:cNvPr id="1035" name="Rectangle 8"/>
          <p:cNvSpPr txBox="1"/>
          <p:nvPr/>
        </p:nvSpPr>
        <p:spPr>
          <a:xfrm>
            <a:off x="3909417" y="3114552"/>
            <a:ext cx="630011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9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037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38" name="Recall, Our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Recall, Our Program</a:t>
              </a:r>
            </a:p>
          </p:txBody>
        </p:sp>
      </p:grpSp>
      <p:sp>
        <p:nvSpPr>
          <p:cNvPr id="1040" name="Rectangle 1"/>
          <p:cNvSpPr/>
          <p:nvPr/>
        </p:nvSpPr>
        <p:spPr>
          <a:xfrm>
            <a:off x="1516525" y="429525"/>
            <a:ext cx="6110950" cy="26085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</a:t>
            </a:r>
            <a:r>
              <a:rPr b="0">
                <a:solidFill>
                  <a:srgbClr val="000000"/>
                </a:solidFill>
              </a:rPr>
              <a:t>main():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"This program adds two numbers."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first number: 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int</a:t>
            </a:r>
            <a:r>
              <a:rPr b="0">
                <a:solidFill>
                  <a:srgbClr val="000000"/>
                </a:solidFill>
              </a:rPr>
              <a:t>(num1)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num2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second number: 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num2 = </a:t>
            </a:r>
            <a:r>
              <a:rPr b="0"/>
              <a:t>int</a:t>
            </a:r>
            <a:r>
              <a:rPr b="0">
                <a:solidFill>
                  <a:srgbClr val="000000"/>
                </a:solidFill>
              </a:rPr>
              <a:t>(num2)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endParaRPr b="0">
              <a:solidFill>
                <a:srgbClr val="000000"/>
              </a:solidFill>
            </a:endParaRPr>
          </a:p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0">
              <a:solidFill>
                <a:srgbClr val="000000"/>
              </a:solidFill>
            </a:endParaRPr>
          </a:p>
        </p:txBody>
      </p:sp>
      <p:sp>
        <p:nvSpPr>
          <p:cNvPr id="1041" name="Rectangle: Rounded Corners 4"/>
          <p:cNvSpPr/>
          <p:nvPr/>
        </p:nvSpPr>
        <p:spPr>
          <a:xfrm>
            <a:off x="1977462" y="1893129"/>
            <a:ext cx="5189076" cy="292101"/>
          </a:xfrm>
          <a:prstGeom prst="roundRect">
            <a:avLst>
              <a:gd name="adj" fmla="val 16667"/>
            </a:avLst>
          </a:prstGeom>
          <a:ln w="25400">
            <a:solidFill>
              <a:srgbClr val="FF0000"/>
            </a:solidFill>
          </a:ln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1044" name="Rectangle 6"/>
          <p:cNvGrpSpPr/>
          <p:nvPr/>
        </p:nvGrpSpPr>
        <p:grpSpPr>
          <a:xfrm>
            <a:off x="1785474" y="3536682"/>
            <a:ext cx="5422901" cy="1289315"/>
            <a:chOff x="0" y="0"/>
            <a:chExt cx="5422900" cy="1289314"/>
          </a:xfrm>
        </p:grpSpPr>
        <p:sp>
          <p:nvSpPr>
            <p:cNvPr id="1042" name="Rectangle"/>
            <p:cNvSpPr/>
            <p:nvPr/>
          </p:nvSpPr>
          <p:spPr>
            <a:xfrm>
              <a:off x="0" y="0"/>
              <a:ext cx="5422901" cy="1289315"/>
            </a:xfrm>
            <a:prstGeom prst="rect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43" name="This program adds two numbers.…"/>
            <p:cNvSpPr txBox="1"/>
            <p:nvPr/>
          </p:nvSpPr>
          <p:spPr>
            <a:xfrm>
              <a:off x="45005" y="70617"/>
              <a:ext cx="5332890" cy="1148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/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This program adds two numbers.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first number: </a:t>
              </a:r>
              <a:r>
                <a:rPr i="1">
                  <a:solidFill>
                    <a:srgbClr val="0070C0"/>
                  </a:solidFill>
                </a:rPr>
                <a:t>9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second number: </a:t>
              </a:r>
              <a:r>
                <a:rPr i="1">
                  <a:solidFill>
                    <a:srgbClr val="0070C0"/>
                  </a:solidFill>
                </a:rPr>
                <a:t>17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 </a:t>
              </a:r>
            </a:p>
          </p:txBody>
        </p:sp>
      </p:grpSp>
      <p:grpSp>
        <p:nvGrpSpPr>
          <p:cNvPr id="1047" name="Rectangle 1"/>
          <p:cNvGrpSpPr/>
          <p:nvPr/>
        </p:nvGrpSpPr>
        <p:grpSpPr>
          <a:xfrm>
            <a:off x="2887133" y="3088438"/>
            <a:ext cx="711201" cy="410612"/>
            <a:chOff x="0" y="0"/>
            <a:chExt cx="711200" cy="410611"/>
          </a:xfrm>
        </p:grpSpPr>
        <p:sp>
          <p:nvSpPr>
            <p:cNvPr id="1045" name="Rectangle"/>
            <p:cNvSpPr/>
            <p:nvPr/>
          </p:nvSpPr>
          <p:spPr>
            <a:xfrm>
              <a:off x="-1" y="0"/>
              <a:ext cx="711202" cy="410612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46" name="9"/>
            <p:cNvSpPr txBox="1"/>
            <p:nvPr/>
          </p:nvSpPr>
          <p:spPr>
            <a:xfrm>
              <a:off x="48577" y="31315"/>
              <a:ext cx="614046" cy="347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9</a:t>
              </a:r>
            </a:p>
          </p:txBody>
        </p:sp>
      </p:grpSp>
      <p:sp>
        <p:nvSpPr>
          <p:cNvPr id="1048" name="Rectangle 2"/>
          <p:cNvSpPr txBox="1"/>
          <p:nvPr/>
        </p:nvSpPr>
        <p:spPr>
          <a:xfrm>
            <a:off x="2112302" y="3119753"/>
            <a:ext cx="630010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num1</a:t>
            </a:r>
          </a:p>
        </p:txBody>
      </p:sp>
      <p:grpSp>
        <p:nvGrpSpPr>
          <p:cNvPr id="1051" name="Rectangle 7"/>
          <p:cNvGrpSpPr/>
          <p:nvPr/>
        </p:nvGrpSpPr>
        <p:grpSpPr>
          <a:xfrm>
            <a:off x="4523382" y="2898993"/>
            <a:ext cx="881229" cy="777369"/>
            <a:chOff x="0" y="-3934"/>
            <a:chExt cx="881228" cy="777368"/>
          </a:xfrm>
        </p:grpSpPr>
        <p:sp>
          <p:nvSpPr>
            <p:cNvPr id="1049" name="Rectangle"/>
            <p:cNvSpPr/>
            <p:nvPr/>
          </p:nvSpPr>
          <p:spPr>
            <a:xfrm>
              <a:off x="0" y="130361"/>
              <a:ext cx="881229" cy="508778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50" name="17"/>
            <p:cNvSpPr txBox="1"/>
            <p:nvPr/>
          </p:nvSpPr>
          <p:spPr>
            <a:xfrm>
              <a:off x="60191" y="-3935"/>
              <a:ext cx="760847" cy="7773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17</a:t>
              </a:r>
            </a:p>
          </p:txBody>
        </p:sp>
      </p:grpSp>
      <p:sp>
        <p:nvSpPr>
          <p:cNvPr id="1052" name="Rectangle 8"/>
          <p:cNvSpPr txBox="1"/>
          <p:nvPr/>
        </p:nvSpPr>
        <p:spPr>
          <a:xfrm>
            <a:off x="3909417" y="3114552"/>
            <a:ext cx="630011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054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55" name="Recall, Our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Recall, Our Program</a:t>
              </a:r>
            </a:p>
          </p:txBody>
        </p:sp>
      </p:grpSp>
      <p:sp>
        <p:nvSpPr>
          <p:cNvPr id="1057" name="Rectangle 1"/>
          <p:cNvSpPr/>
          <p:nvPr/>
        </p:nvSpPr>
        <p:spPr>
          <a:xfrm>
            <a:off x="1516525" y="429525"/>
            <a:ext cx="6110950" cy="26085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</a:t>
            </a:r>
            <a:r>
              <a:rPr b="0">
                <a:solidFill>
                  <a:srgbClr val="000000"/>
                </a:solidFill>
              </a:rPr>
              <a:t>main():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"This program adds two numbers."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first number: 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int</a:t>
            </a:r>
            <a:r>
              <a:rPr b="0">
                <a:solidFill>
                  <a:srgbClr val="000000"/>
                </a:solidFill>
              </a:rPr>
              <a:t>(num1)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num2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second number: 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num2 = </a:t>
            </a:r>
            <a:r>
              <a:rPr b="0"/>
              <a:t>int</a:t>
            </a:r>
            <a:r>
              <a:rPr b="0">
                <a:solidFill>
                  <a:srgbClr val="000000"/>
                </a:solidFill>
              </a:rPr>
              <a:t>(num2)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total = num1 + num2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</a:t>
            </a:r>
            <a:endParaRPr b="0">
              <a:solidFill>
                <a:srgbClr val="000000"/>
              </a:solidFill>
            </a:endParaRPr>
          </a:p>
        </p:txBody>
      </p:sp>
      <p:sp>
        <p:nvSpPr>
          <p:cNvPr id="1058" name="Rectangle: Rounded Corners 4"/>
          <p:cNvSpPr/>
          <p:nvPr/>
        </p:nvSpPr>
        <p:spPr>
          <a:xfrm>
            <a:off x="1977462" y="2180881"/>
            <a:ext cx="5189076" cy="292102"/>
          </a:xfrm>
          <a:prstGeom prst="roundRect">
            <a:avLst>
              <a:gd name="adj" fmla="val 16667"/>
            </a:avLst>
          </a:prstGeom>
          <a:ln w="25400">
            <a:solidFill>
              <a:srgbClr val="FF0000"/>
            </a:solidFill>
          </a:ln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1061" name="Rectangle 6"/>
          <p:cNvGrpSpPr/>
          <p:nvPr/>
        </p:nvGrpSpPr>
        <p:grpSpPr>
          <a:xfrm>
            <a:off x="1785474" y="3536682"/>
            <a:ext cx="5422901" cy="1289315"/>
            <a:chOff x="0" y="0"/>
            <a:chExt cx="5422900" cy="1289314"/>
          </a:xfrm>
        </p:grpSpPr>
        <p:sp>
          <p:nvSpPr>
            <p:cNvPr id="1059" name="Rectangle"/>
            <p:cNvSpPr/>
            <p:nvPr/>
          </p:nvSpPr>
          <p:spPr>
            <a:xfrm>
              <a:off x="0" y="0"/>
              <a:ext cx="5422901" cy="1289315"/>
            </a:xfrm>
            <a:prstGeom prst="rect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60" name="This program adds two numbers.…"/>
            <p:cNvSpPr txBox="1"/>
            <p:nvPr/>
          </p:nvSpPr>
          <p:spPr>
            <a:xfrm>
              <a:off x="45005" y="70617"/>
              <a:ext cx="5332890" cy="1148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/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This program adds two numbers.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first number: </a:t>
              </a:r>
              <a:r>
                <a:rPr i="1">
                  <a:solidFill>
                    <a:srgbClr val="0070C0"/>
                  </a:solidFill>
                </a:rPr>
                <a:t>9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second number: </a:t>
              </a:r>
              <a:r>
                <a:rPr i="1">
                  <a:solidFill>
                    <a:srgbClr val="0070C0"/>
                  </a:solidFill>
                </a:rPr>
                <a:t>17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 </a:t>
              </a:r>
            </a:p>
          </p:txBody>
        </p:sp>
      </p:grpSp>
      <p:grpSp>
        <p:nvGrpSpPr>
          <p:cNvPr id="1064" name="Rectangle 9"/>
          <p:cNvGrpSpPr/>
          <p:nvPr/>
        </p:nvGrpSpPr>
        <p:grpSpPr>
          <a:xfrm>
            <a:off x="6608233" y="3083237"/>
            <a:ext cx="711202" cy="410612"/>
            <a:chOff x="0" y="0"/>
            <a:chExt cx="711200" cy="410611"/>
          </a:xfrm>
        </p:grpSpPr>
        <p:sp>
          <p:nvSpPr>
            <p:cNvPr id="1062" name="Rectangle"/>
            <p:cNvSpPr/>
            <p:nvPr/>
          </p:nvSpPr>
          <p:spPr>
            <a:xfrm>
              <a:off x="-1" y="0"/>
              <a:ext cx="711202" cy="410612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63" name="26"/>
            <p:cNvSpPr txBox="1"/>
            <p:nvPr/>
          </p:nvSpPr>
          <p:spPr>
            <a:xfrm>
              <a:off x="48577" y="31315"/>
              <a:ext cx="614046" cy="347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26</a:t>
              </a:r>
            </a:p>
          </p:txBody>
        </p:sp>
      </p:grpSp>
      <p:sp>
        <p:nvSpPr>
          <p:cNvPr id="1065" name="Rectangle 10"/>
          <p:cNvSpPr txBox="1"/>
          <p:nvPr/>
        </p:nvSpPr>
        <p:spPr>
          <a:xfrm>
            <a:off x="5706533" y="3114552"/>
            <a:ext cx="767193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total</a:t>
            </a:r>
          </a:p>
        </p:txBody>
      </p:sp>
      <p:grpSp>
        <p:nvGrpSpPr>
          <p:cNvPr id="1068" name="Rectangle 1"/>
          <p:cNvGrpSpPr/>
          <p:nvPr/>
        </p:nvGrpSpPr>
        <p:grpSpPr>
          <a:xfrm>
            <a:off x="2887133" y="3088438"/>
            <a:ext cx="711201" cy="410612"/>
            <a:chOff x="0" y="0"/>
            <a:chExt cx="711200" cy="410611"/>
          </a:xfrm>
        </p:grpSpPr>
        <p:sp>
          <p:nvSpPr>
            <p:cNvPr id="1066" name="Rectangle"/>
            <p:cNvSpPr/>
            <p:nvPr/>
          </p:nvSpPr>
          <p:spPr>
            <a:xfrm>
              <a:off x="-1" y="0"/>
              <a:ext cx="711202" cy="410612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67" name="9"/>
            <p:cNvSpPr txBox="1"/>
            <p:nvPr/>
          </p:nvSpPr>
          <p:spPr>
            <a:xfrm>
              <a:off x="48577" y="31315"/>
              <a:ext cx="614046" cy="347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9</a:t>
              </a:r>
            </a:p>
          </p:txBody>
        </p:sp>
      </p:grpSp>
      <p:sp>
        <p:nvSpPr>
          <p:cNvPr id="1069" name="Rectangle 2"/>
          <p:cNvSpPr txBox="1"/>
          <p:nvPr/>
        </p:nvSpPr>
        <p:spPr>
          <a:xfrm>
            <a:off x="2112302" y="3119753"/>
            <a:ext cx="630010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num1</a:t>
            </a:r>
          </a:p>
        </p:txBody>
      </p:sp>
      <p:grpSp>
        <p:nvGrpSpPr>
          <p:cNvPr id="1072" name="Rectangle 7"/>
          <p:cNvGrpSpPr/>
          <p:nvPr/>
        </p:nvGrpSpPr>
        <p:grpSpPr>
          <a:xfrm>
            <a:off x="4523382" y="2898993"/>
            <a:ext cx="881229" cy="777369"/>
            <a:chOff x="0" y="-3934"/>
            <a:chExt cx="881228" cy="777368"/>
          </a:xfrm>
        </p:grpSpPr>
        <p:sp>
          <p:nvSpPr>
            <p:cNvPr id="1070" name="Rectangle"/>
            <p:cNvSpPr/>
            <p:nvPr/>
          </p:nvSpPr>
          <p:spPr>
            <a:xfrm>
              <a:off x="0" y="130361"/>
              <a:ext cx="881229" cy="508778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71" name="17"/>
            <p:cNvSpPr txBox="1"/>
            <p:nvPr/>
          </p:nvSpPr>
          <p:spPr>
            <a:xfrm>
              <a:off x="60191" y="-3935"/>
              <a:ext cx="760847" cy="7773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17</a:t>
              </a:r>
            </a:p>
          </p:txBody>
        </p:sp>
      </p:grpSp>
      <p:sp>
        <p:nvSpPr>
          <p:cNvPr id="1073" name="Rectangle 8"/>
          <p:cNvSpPr txBox="1"/>
          <p:nvPr/>
        </p:nvSpPr>
        <p:spPr>
          <a:xfrm>
            <a:off x="3909417" y="3114552"/>
            <a:ext cx="630011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7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075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76" name="Recall, Our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Recall, Our Program</a:t>
              </a:r>
            </a:p>
          </p:txBody>
        </p:sp>
      </p:grpSp>
      <p:sp>
        <p:nvSpPr>
          <p:cNvPr id="1078" name="Rectangle 1"/>
          <p:cNvSpPr/>
          <p:nvPr/>
        </p:nvSpPr>
        <p:spPr>
          <a:xfrm>
            <a:off x="1516525" y="404125"/>
            <a:ext cx="6288749" cy="26085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</a:t>
            </a:r>
            <a:r>
              <a:rPr b="0">
                <a:solidFill>
                  <a:srgbClr val="000000"/>
                </a:solidFill>
              </a:rPr>
              <a:t>main():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"This program adds two numbers."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first number: 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int</a:t>
            </a:r>
            <a:r>
              <a:rPr b="0">
                <a:solidFill>
                  <a:srgbClr val="000000"/>
                </a:solidFill>
              </a:rPr>
              <a:t>(num1)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num2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second number: 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num2 = </a:t>
            </a:r>
            <a:r>
              <a:rPr b="0"/>
              <a:t>int</a:t>
            </a:r>
            <a:r>
              <a:rPr b="0">
                <a:solidFill>
                  <a:srgbClr val="000000"/>
                </a:solidFill>
              </a:rPr>
              <a:t>(num2)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total = num1 + num2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"The total is " </a:t>
            </a:r>
            <a:r>
              <a:rPr b="0">
                <a:solidFill>
                  <a:srgbClr val="000000"/>
                </a:solidFill>
              </a:rPr>
              <a:t>+ </a:t>
            </a:r>
            <a:r>
              <a:rPr b="0"/>
              <a:t>str</a:t>
            </a:r>
            <a:r>
              <a:rPr b="0">
                <a:solidFill>
                  <a:srgbClr val="000000"/>
                </a:solidFill>
              </a:rPr>
              <a:t>(total) + </a:t>
            </a:r>
            <a:r>
              <a:rPr>
                <a:solidFill>
                  <a:srgbClr val="008080"/>
                </a:solidFill>
              </a:rPr>
              <a:t>“."</a:t>
            </a:r>
            <a:r>
              <a:rPr b="0">
                <a:solidFill>
                  <a:srgbClr val="000000"/>
                </a:solidFill>
              </a:rPr>
              <a:t>)</a:t>
            </a:r>
            <a:endParaRPr b="0">
              <a:solidFill>
                <a:srgbClr val="000000"/>
              </a:solidFill>
            </a:endParaRPr>
          </a:p>
        </p:txBody>
      </p:sp>
      <p:sp>
        <p:nvSpPr>
          <p:cNvPr id="1079" name="Rectangle: Rounded Corners 4"/>
          <p:cNvSpPr/>
          <p:nvPr/>
        </p:nvSpPr>
        <p:spPr>
          <a:xfrm>
            <a:off x="2019299" y="2412353"/>
            <a:ext cx="5697985" cy="318794"/>
          </a:xfrm>
          <a:prstGeom prst="roundRect">
            <a:avLst>
              <a:gd name="adj" fmla="val 16667"/>
            </a:avLst>
          </a:prstGeom>
          <a:ln w="25400">
            <a:solidFill>
              <a:srgbClr val="FF0000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1082" name="Rectangle 6"/>
          <p:cNvGrpSpPr/>
          <p:nvPr/>
        </p:nvGrpSpPr>
        <p:grpSpPr>
          <a:xfrm>
            <a:off x="1785474" y="3536682"/>
            <a:ext cx="5422901" cy="1289315"/>
            <a:chOff x="0" y="0"/>
            <a:chExt cx="5422900" cy="1289314"/>
          </a:xfrm>
        </p:grpSpPr>
        <p:sp>
          <p:nvSpPr>
            <p:cNvPr id="1080" name="Rectangle"/>
            <p:cNvSpPr/>
            <p:nvPr/>
          </p:nvSpPr>
          <p:spPr>
            <a:xfrm>
              <a:off x="0" y="0"/>
              <a:ext cx="5422901" cy="1289315"/>
            </a:xfrm>
            <a:prstGeom prst="rect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81" name="This program adds two numbers.…"/>
            <p:cNvSpPr txBox="1"/>
            <p:nvPr/>
          </p:nvSpPr>
          <p:spPr>
            <a:xfrm>
              <a:off x="45005" y="70617"/>
              <a:ext cx="5332890" cy="1148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/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This program adds two numbers.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first number: </a:t>
              </a:r>
              <a:r>
                <a:rPr i="1">
                  <a:solidFill>
                    <a:srgbClr val="0070C0"/>
                  </a:solidFill>
                </a:rPr>
                <a:t>9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second number: </a:t>
              </a:r>
              <a:r>
                <a:rPr i="1">
                  <a:solidFill>
                    <a:srgbClr val="0070C0"/>
                  </a:solidFill>
                </a:rPr>
                <a:t>17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The total is 26.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 </a:t>
              </a:r>
            </a:p>
          </p:txBody>
        </p:sp>
      </p:grpSp>
      <p:grpSp>
        <p:nvGrpSpPr>
          <p:cNvPr id="1085" name="Rectangle 9"/>
          <p:cNvGrpSpPr/>
          <p:nvPr/>
        </p:nvGrpSpPr>
        <p:grpSpPr>
          <a:xfrm>
            <a:off x="6608233" y="3083237"/>
            <a:ext cx="711202" cy="410612"/>
            <a:chOff x="0" y="0"/>
            <a:chExt cx="711200" cy="410611"/>
          </a:xfrm>
        </p:grpSpPr>
        <p:sp>
          <p:nvSpPr>
            <p:cNvPr id="1083" name="Rectangle"/>
            <p:cNvSpPr/>
            <p:nvPr/>
          </p:nvSpPr>
          <p:spPr>
            <a:xfrm>
              <a:off x="-1" y="0"/>
              <a:ext cx="711202" cy="410612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84" name="26"/>
            <p:cNvSpPr txBox="1"/>
            <p:nvPr/>
          </p:nvSpPr>
          <p:spPr>
            <a:xfrm>
              <a:off x="48577" y="31315"/>
              <a:ext cx="614046" cy="347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26</a:t>
              </a:r>
            </a:p>
          </p:txBody>
        </p:sp>
      </p:grpSp>
      <p:sp>
        <p:nvSpPr>
          <p:cNvPr id="1086" name="Rectangle 10"/>
          <p:cNvSpPr txBox="1"/>
          <p:nvPr/>
        </p:nvSpPr>
        <p:spPr>
          <a:xfrm>
            <a:off x="5706533" y="3114552"/>
            <a:ext cx="767193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total</a:t>
            </a:r>
          </a:p>
        </p:txBody>
      </p:sp>
      <p:grpSp>
        <p:nvGrpSpPr>
          <p:cNvPr id="1089" name="Rectangle 1"/>
          <p:cNvGrpSpPr/>
          <p:nvPr/>
        </p:nvGrpSpPr>
        <p:grpSpPr>
          <a:xfrm>
            <a:off x="2887133" y="3088438"/>
            <a:ext cx="711201" cy="410612"/>
            <a:chOff x="0" y="0"/>
            <a:chExt cx="711200" cy="410611"/>
          </a:xfrm>
        </p:grpSpPr>
        <p:sp>
          <p:nvSpPr>
            <p:cNvPr id="1087" name="Rectangle"/>
            <p:cNvSpPr/>
            <p:nvPr/>
          </p:nvSpPr>
          <p:spPr>
            <a:xfrm>
              <a:off x="-1" y="0"/>
              <a:ext cx="711202" cy="410612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88" name="9"/>
            <p:cNvSpPr txBox="1"/>
            <p:nvPr/>
          </p:nvSpPr>
          <p:spPr>
            <a:xfrm>
              <a:off x="48577" y="31315"/>
              <a:ext cx="614046" cy="347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9</a:t>
              </a:r>
            </a:p>
          </p:txBody>
        </p:sp>
      </p:grpSp>
      <p:sp>
        <p:nvSpPr>
          <p:cNvPr id="1090" name="Rectangle 2"/>
          <p:cNvSpPr txBox="1"/>
          <p:nvPr/>
        </p:nvSpPr>
        <p:spPr>
          <a:xfrm>
            <a:off x="2112302" y="3119753"/>
            <a:ext cx="630010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num1</a:t>
            </a:r>
          </a:p>
        </p:txBody>
      </p:sp>
      <p:grpSp>
        <p:nvGrpSpPr>
          <p:cNvPr id="1093" name="Rectangle 7"/>
          <p:cNvGrpSpPr/>
          <p:nvPr/>
        </p:nvGrpSpPr>
        <p:grpSpPr>
          <a:xfrm>
            <a:off x="4523382" y="2898993"/>
            <a:ext cx="881229" cy="777369"/>
            <a:chOff x="0" y="-3934"/>
            <a:chExt cx="881228" cy="777368"/>
          </a:xfrm>
        </p:grpSpPr>
        <p:sp>
          <p:nvSpPr>
            <p:cNvPr id="1091" name="Rectangle"/>
            <p:cNvSpPr/>
            <p:nvPr/>
          </p:nvSpPr>
          <p:spPr>
            <a:xfrm>
              <a:off x="0" y="130361"/>
              <a:ext cx="881229" cy="508778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092" name="17"/>
            <p:cNvSpPr txBox="1"/>
            <p:nvPr/>
          </p:nvSpPr>
          <p:spPr>
            <a:xfrm>
              <a:off x="60191" y="-3935"/>
              <a:ext cx="760847" cy="7773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17</a:t>
              </a:r>
            </a:p>
          </p:txBody>
        </p:sp>
      </p:grpSp>
      <p:sp>
        <p:nvSpPr>
          <p:cNvPr id="1094" name="Rectangle 8"/>
          <p:cNvSpPr txBox="1"/>
          <p:nvPr/>
        </p:nvSpPr>
        <p:spPr>
          <a:xfrm>
            <a:off x="3909417" y="3114552"/>
            <a:ext cx="630011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8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096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097" name="What's Going on With print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pPr>
              <a:r>
                <a:t>What's Going on With </a:t>
              </a:r>
              <a:r>
                <a:rPr>
                  <a:latin typeface="Courier"/>
                  <a:ea typeface="Courier"/>
                  <a:cs typeface="Courier"/>
                  <a:sym typeface="Courier"/>
                </a:rPr>
                <a:t>print</a:t>
              </a:r>
            </a:p>
          </p:txBody>
        </p:sp>
      </p:grpSp>
      <p:sp>
        <p:nvSpPr>
          <p:cNvPr id="1099" name="Content Placeholder 2"/>
          <p:cNvSpPr txBox="1"/>
          <p:nvPr>
            <p:ph type="body" idx="1"/>
          </p:nvPr>
        </p:nvSpPr>
        <p:spPr>
          <a:xfrm>
            <a:off x="1485900" y="812799"/>
            <a:ext cx="6413500" cy="4178298"/>
          </a:xfrm>
          <a:prstGeom prst="rect">
            <a:avLst/>
          </a:prstGeom>
        </p:spPr>
        <p:txBody>
          <a:bodyPr/>
          <a:lstStyle/>
          <a:p>
            <a:pPr marL="242479" indent="-242479" defTabSz="339470">
              <a:spcBef>
                <a:spcPts val="400"/>
              </a:spcBef>
              <a:defRPr sz="1979"/>
            </a:pPr>
            <a:r>
              <a:t>Adding strings in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print</a:t>
            </a:r>
            <a:r>
              <a:t> command</a:t>
            </a:r>
            <a:endParaRPr b="1"/>
          </a:p>
          <a:p>
            <a:pPr lvl="1" marL="0" indent="452627" defTabSz="339470">
              <a:spcBef>
                <a:spcPts val="400"/>
              </a:spcBef>
              <a:buSzTx/>
              <a:buNone/>
              <a:defRPr b="1" sz="1782">
                <a:latin typeface="Courier"/>
                <a:ea typeface="Courier"/>
                <a:cs typeface="Courier"/>
                <a:sym typeface="Courier"/>
              </a:defRPr>
            </a:pPr>
            <a:r>
              <a:t>	</a:t>
            </a:r>
            <a:r>
              <a:rPr b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"The total is "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+ </a:t>
            </a:r>
            <a:r>
              <a:rPr b="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str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(total) + </a:t>
            </a:r>
            <a:r>
              <a:rPr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"."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242479" indent="-242479" defTabSz="339470">
              <a:spcBef>
                <a:spcPts val="400"/>
              </a:spcBef>
              <a:defRPr sz="1979"/>
            </a:pPr>
            <a:r>
              <a:t>The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+</a:t>
            </a:r>
            <a:r>
              <a:t> operator </a:t>
            </a:r>
            <a:r>
              <a:rPr u="sng"/>
              <a:t>concatenates</a:t>
            </a:r>
            <a:r>
              <a:t> strings together</a:t>
            </a:r>
          </a:p>
          <a:p>
            <a:pPr lvl="1" marL="0" indent="452627" defTabSz="339470">
              <a:spcBef>
                <a:spcPts val="400"/>
              </a:spcBef>
              <a:buSzTx/>
              <a:buNone/>
              <a:defRPr b="1" sz="1782">
                <a:latin typeface="Courier"/>
                <a:ea typeface="Courier"/>
                <a:cs typeface="Courier"/>
                <a:sym typeface="Courier"/>
              </a:defRPr>
            </a:pPr>
            <a:r>
              <a:t>	str1 = "hi"				</a:t>
            </a:r>
            <a:endParaRPr sz="1979"/>
          </a:p>
          <a:p>
            <a:pPr lvl="1" marL="0" indent="452627" defTabSz="339470">
              <a:spcBef>
                <a:spcPts val="400"/>
              </a:spcBef>
              <a:buSzTx/>
              <a:buNone/>
              <a:defRPr b="1" sz="1782">
                <a:latin typeface="Courier"/>
                <a:ea typeface="Courier"/>
                <a:cs typeface="Courier"/>
                <a:sym typeface="Courier"/>
              </a:defRPr>
            </a:pPr>
            <a:r>
              <a:t>	str2 = " "</a:t>
            </a:r>
            <a:endParaRPr sz="1979"/>
          </a:p>
          <a:p>
            <a:pPr lvl="1" marL="0" indent="452627" defTabSz="339470">
              <a:spcBef>
                <a:spcPts val="400"/>
              </a:spcBef>
              <a:buSzTx/>
              <a:buNone/>
              <a:defRPr b="1" sz="1782">
                <a:latin typeface="Courier"/>
                <a:ea typeface="Courier"/>
                <a:cs typeface="Courier"/>
                <a:sym typeface="Courier"/>
              </a:defRPr>
            </a:pPr>
            <a:r>
              <a:t>	str3 = "there"</a:t>
            </a:r>
            <a:endParaRPr sz="1979"/>
          </a:p>
          <a:p>
            <a:pPr lvl="1" marL="0" indent="452627" defTabSz="339470">
              <a:spcBef>
                <a:spcPts val="400"/>
              </a:spcBef>
              <a:buSzTx/>
              <a:buNone/>
              <a:defRPr b="1" sz="1782">
                <a:latin typeface="Courier"/>
                <a:ea typeface="Courier"/>
                <a:cs typeface="Courier"/>
                <a:sym typeface="Courier"/>
              </a:defRPr>
            </a:pPr>
            <a:r>
              <a:t>	str4 = str1 + str2 + str3</a:t>
            </a:r>
            <a:endParaRPr sz="1979"/>
          </a:p>
          <a:p>
            <a:pPr marL="242479" indent="-242479" defTabSz="339470">
              <a:spcBef>
                <a:spcPts val="400"/>
              </a:spcBef>
              <a:defRPr b="1" sz="1979">
                <a:latin typeface="Courier"/>
                <a:ea typeface="Courier"/>
                <a:cs typeface="Courier"/>
                <a:sym typeface="Courier"/>
              </a:defRPr>
            </a:pPr>
            <a:r>
              <a:t>total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 is integer, so we need to create a </a:t>
            </a:r>
            <a:r>
              <a:rPr b="0" u="sng">
                <a:latin typeface="Calibri"/>
                <a:ea typeface="Calibri"/>
                <a:cs typeface="Calibri"/>
                <a:sym typeface="Calibri"/>
              </a:rPr>
              <a:t>string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 version</a:t>
            </a:r>
            <a:endParaRPr b="0">
              <a:latin typeface="Calibri"/>
              <a:ea typeface="Calibri"/>
              <a:cs typeface="Calibri"/>
              <a:sym typeface="Calibri"/>
            </a:endParaRPr>
          </a:p>
          <a:p>
            <a:pPr lvl="1" marL="0" indent="452627" defTabSz="339470">
              <a:spcBef>
                <a:spcPts val="400"/>
              </a:spcBef>
              <a:buSzTx/>
              <a:buNone/>
              <a:defRPr sz="1782">
                <a:latin typeface="Consolas"/>
                <a:ea typeface="Consolas"/>
                <a:cs typeface="Consolas"/>
                <a:sym typeface="Consolas"/>
              </a:defRPr>
            </a:pPr>
            <a:r>
              <a:t> 	str(total)</a:t>
            </a:r>
            <a:endParaRPr b="1" sz="1386">
              <a:latin typeface="Courier"/>
              <a:ea typeface="Courier"/>
              <a:cs typeface="Courier"/>
              <a:sym typeface="Courier"/>
            </a:endParaRPr>
          </a:p>
          <a:p>
            <a:pPr lvl="1" marL="664797" indent="-212169" defTabSz="339470">
              <a:spcBef>
                <a:spcPts val="400"/>
              </a:spcBef>
              <a:defRPr sz="1782"/>
            </a:pPr>
            <a:r>
              <a:t>String version of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total</a:t>
            </a:r>
            <a:r>
              <a:t> is a new value that is concatenated to produce final string that is printed</a:t>
            </a:r>
            <a:endParaRPr sz="1979"/>
          </a:p>
          <a:p>
            <a:pPr lvl="1" marL="664797" indent="-212169" defTabSz="339470">
              <a:spcBef>
                <a:spcPts val="400"/>
              </a:spcBef>
              <a:defRPr sz="1782"/>
            </a:pPr>
            <a:r>
              <a:t>Original variable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total</a:t>
            </a:r>
            <a:r>
              <a:t> is still an </a:t>
            </a:r>
            <a:r>
              <a:rPr b="1"/>
              <a:t>int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9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0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0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0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0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09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tatements entered in interactive mode are not saved as a program…"/>
          <p:cNvSpPr txBox="1"/>
          <p:nvPr>
            <p:ph type="body" idx="4294967295"/>
          </p:nvPr>
        </p:nvSpPr>
        <p:spPr>
          <a:xfrm>
            <a:off x="1019042" y="1200150"/>
            <a:ext cx="7105916" cy="3394472"/>
          </a:xfrm>
          <a:prstGeom prst="rect">
            <a:avLst/>
          </a:prstGeom>
        </p:spPr>
        <p:txBody>
          <a:bodyPr lIns="34289" tIns="34289" rIns="34289" bIns="34289"/>
          <a:lstStyle/>
          <a:p>
            <a:pPr marL="257175" indent="-257175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Tx/>
              <a:buChar char="•"/>
              <a:defRPr b="1" sz="24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Statements entered in interactive mode are not saved as a program</a:t>
            </a:r>
          </a:p>
          <a:p>
            <a:pPr marL="257175" indent="-257175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Tx/>
              <a:buChar char="•"/>
              <a:defRPr b="1" sz="24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To have a program use script mode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Save a set of Python statements in a file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The filename should have the .py extension</a:t>
            </a:r>
          </a:p>
          <a:p>
            <a:pPr lvl="1" marL="661307" indent="-204107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To run the file, or script, type </a:t>
            </a:r>
          </a:p>
          <a:p>
            <a:pPr lvl="1" marL="214312" indent="242887" defTabSz="685800">
              <a:lnSpc>
                <a:spcPct val="100000"/>
              </a:lnSpc>
              <a:buClrTx/>
              <a:buSzTx/>
              <a:buFontTx/>
              <a:buNone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	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python 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filename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 marL="214312" indent="242887" defTabSz="685800">
              <a:lnSpc>
                <a:spcPct val="100000"/>
              </a:lnSpc>
              <a:buClrTx/>
              <a:buSzTx/>
              <a:buFontTx/>
              <a:buNone/>
              <a:defRPr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	at the operating system command line</a:t>
            </a:r>
          </a:p>
        </p:txBody>
      </p:sp>
      <p:grpSp>
        <p:nvGrpSpPr>
          <p:cNvPr id="306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304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305" name="Writing and Running in Script Mode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Writing and Running in Script Mode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03" grpId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3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101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3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102" name="Recall, Our Program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Recall, Our Program</a:t>
              </a:r>
            </a:p>
          </p:txBody>
        </p:sp>
      </p:grpSp>
      <p:sp>
        <p:nvSpPr>
          <p:cNvPr id="1104" name="Rectangle 1"/>
          <p:cNvSpPr/>
          <p:nvPr/>
        </p:nvSpPr>
        <p:spPr>
          <a:xfrm>
            <a:off x="1516525" y="429525"/>
            <a:ext cx="6110950" cy="26085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</a:t>
            </a:r>
            <a:r>
              <a:rPr b="0">
                <a:solidFill>
                  <a:srgbClr val="000000"/>
                </a:solidFill>
              </a:rPr>
              <a:t>main():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"This program adds two numbers."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first number: 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num1 = </a:t>
            </a:r>
            <a:r>
              <a:rPr b="0"/>
              <a:t>int</a:t>
            </a:r>
            <a:r>
              <a:rPr b="0">
                <a:solidFill>
                  <a:srgbClr val="000000"/>
                </a:solidFill>
              </a:rPr>
              <a:t>(num1)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num2 = </a:t>
            </a:r>
            <a:r>
              <a:rPr b="0"/>
              <a:t>input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"Enter second number: "</a:t>
            </a:r>
            <a:r>
              <a:rPr b="0">
                <a:solidFill>
                  <a:srgbClr val="000000"/>
                </a:solidFill>
              </a:rPr>
              <a:t>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num2 = </a:t>
            </a:r>
            <a:r>
              <a:rPr b="0"/>
              <a:t>int</a:t>
            </a:r>
            <a:r>
              <a:rPr b="0">
                <a:solidFill>
                  <a:srgbClr val="000000"/>
                </a:solidFill>
              </a:rPr>
              <a:t>(num2)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total = num1 + num2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"The total is " </a:t>
            </a:r>
            <a:r>
              <a:rPr b="0">
                <a:solidFill>
                  <a:srgbClr val="000000"/>
                </a:solidFill>
              </a:rPr>
              <a:t>+ </a:t>
            </a:r>
            <a:r>
              <a:rPr b="0"/>
              <a:t>str</a:t>
            </a:r>
            <a:r>
              <a:rPr b="0">
                <a:solidFill>
                  <a:srgbClr val="000000"/>
                </a:solidFill>
              </a:rPr>
              <a:t>(total) + </a:t>
            </a:r>
            <a:r>
              <a:rPr>
                <a:solidFill>
                  <a:srgbClr val="008080"/>
                </a:solidFill>
              </a:rPr>
              <a:t>"."</a:t>
            </a:r>
            <a:r>
              <a:rPr b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1105" name="Rectangle: Rounded Corners 4"/>
          <p:cNvSpPr/>
          <p:nvPr/>
        </p:nvSpPr>
        <p:spPr>
          <a:xfrm>
            <a:off x="2019299" y="2426050"/>
            <a:ext cx="5283201" cy="318793"/>
          </a:xfrm>
          <a:prstGeom prst="roundRect">
            <a:avLst>
              <a:gd name="adj" fmla="val 16667"/>
            </a:avLst>
          </a:prstGeom>
          <a:ln w="25400">
            <a:solidFill>
              <a:srgbClr val="FF0000"/>
            </a:solidFill>
          </a:ln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1108" name="Rectangle 6"/>
          <p:cNvGrpSpPr/>
          <p:nvPr/>
        </p:nvGrpSpPr>
        <p:grpSpPr>
          <a:xfrm>
            <a:off x="1785474" y="3536682"/>
            <a:ext cx="5422901" cy="1289315"/>
            <a:chOff x="0" y="0"/>
            <a:chExt cx="5422900" cy="1289314"/>
          </a:xfrm>
        </p:grpSpPr>
        <p:sp>
          <p:nvSpPr>
            <p:cNvPr id="1106" name="Rectangle"/>
            <p:cNvSpPr/>
            <p:nvPr/>
          </p:nvSpPr>
          <p:spPr>
            <a:xfrm>
              <a:off x="0" y="0"/>
              <a:ext cx="5422901" cy="1289315"/>
            </a:xfrm>
            <a:prstGeom prst="rect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107" name="This program adds two numbers.…"/>
            <p:cNvSpPr txBox="1"/>
            <p:nvPr/>
          </p:nvSpPr>
          <p:spPr>
            <a:xfrm>
              <a:off x="45005" y="70617"/>
              <a:ext cx="5332890" cy="11480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/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This program adds two numbers.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first number: </a:t>
              </a:r>
              <a:r>
                <a:rPr i="1">
                  <a:solidFill>
                    <a:srgbClr val="0070C0"/>
                  </a:solidFill>
                </a:rPr>
                <a:t>9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Enter second number: </a:t>
              </a:r>
              <a:r>
                <a:rPr i="1">
                  <a:solidFill>
                    <a:srgbClr val="0070C0"/>
                  </a:solidFill>
                </a:rPr>
                <a:t>17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The total is 26.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 </a:t>
              </a:r>
            </a:p>
          </p:txBody>
        </p:sp>
      </p:grpSp>
      <p:grpSp>
        <p:nvGrpSpPr>
          <p:cNvPr id="1111" name="Rectangle 9"/>
          <p:cNvGrpSpPr/>
          <p:nvPr/>
        </p:nvGrpSpPr>
        <p:grpSpPr>
          <a:xfrm>
            <a:off x="6608233" y="3083237"/>
            <a:ext cx="711202" cy="410612"/>
            <a:chOff x="0" y="0"/>
            <a:chExt cx="711200" cy="410611"/>
          </a:xfrm>
        </p:grpSpPr>
        <p:sp>
          <p:nvSpPr>
            <p:cNvPr id="1109" name="Rectangle"/>
            <p:cNvSpPr/>
            <p:nvPr/>
          </p:nvSpPr>
          <p:spPr>
            <a:xfrm>
              <a:off x="-1" y="0"/>
              <a:ext cx="711202" cy="410612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110" name="26"/>
            <p:cNvSpPr txBox="1"/>
            <p:nvPr/>
          </p:nvSpPr>
          <p:spPr>
            <a:xfrm>
              <a:off x="48577" y="31315"/>
              <a:ext cx="614046" cy="347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26</a:t>
              </a:r>
            </a:p>
          </p:txBody>
        </p:sp>
      </p:grpSp>
      <p:sp>
        <p:nvSpPr>
          <p:cNvPr id="1112" name="Rectangle 10"/>
          <p:cNvSpPr txBox="1"/>
          <p:nvPr/>
        </p:nvSpPr>
        <p:spPr>
          <a:xfrm>
            <a:off x="5706533" y="3114552"/>
            <a:ext cx="767193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total</a:t>
            </a:r>
          </a:p>
        </p:txBody>
      </p:sp>
      <p:grpSp>
        <p:nvGrpSpPr>
          <p:cNvPr id="1115" name="Rectangle 1"/>
          <p:cNvGrpSpPr/>
          <p:nvPr/>
        </p:nvGrpSpPr>
        <p:grpSpPr>
          <a:xfrm>
            <a:off x="2887133" y="3088438"/>
            <a:ext cx="711201" cy="410612"/>
            <a:chOff x="0" y="0"/>
            <a:chExt cx="711200" cy="410611"/>
          </a:xfrm>
        </p:grpSpPr>
        <p:sp>
          <p:nvSpPr>
            <p:cNvPr id="1113" name="Rectangle"/>
            <p:cNvSpPr/>
            <p:nvPr/>
          </p:nvSpPr>
          <p:spPr>
            <a:xfrm>
              <a:off x="-1" y="0"/>
              <a:ext cx="711202" cy="410612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114" name="9"/>
            <p:cNvSpPr txBox="1"/>
            <p:nvPr/>
          </p:nvSpPr>
          <p:spPr>
            <a:xfrm>
              <a:off x="48577" y="31315"/>
              <a:ext cx="614046" cy="3479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sp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9</a:t>
              </a:r>
            </a:p>
          </p:txBody>
        </p:sp>
      </p:grpSp>
      <p:sp>
        <p:nvSpPr>
          <p:cNvPr id="1116" name="Rectangle 2"/>
          <p:cNvSpPr txBox="1"/>
          <p:nvPr/>
        </p:nvSpPr>
        <p:spPr>
          <a:xfrm>
            <a:off x="2112302" y="3119753"/>
            <a:ext cx="630010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num1</a:t>
            </a:r>
          </a:p>
        </p:txBody>
      </p:sp>
      <p:grpSp>
        <p:nvGrpSpPr>
          <p:cNvPr id="1119" name="Rectangle 7"/>
          <p:cNvGrpSpPr/>
          <p:nvPr/>
        </p:nvGrpSpPr>
        <p:grpSpPr>
          <a:xfrm>
            <a:off x="4523382" y="2898993"/>
            <a:ext cx="881229" cy="777369"/>
            <a:chOff x="0" y="-3934"/>
            <a:chExt cx="881228" cy="777368"/>
          </a:xfrm>
        </p:grpSpPr>
        <p:sp>
          <p:nvSpPr>
            <p:cNvPr id="1117" name="Rectangle"/>
            <p:cNvSpPr/>
            <p:nvPr/>
          </p:nvSpPr>
          <p:spPr>
            <a:xfrm>
              <a:off x="0" y="130361"/>
              <a:ext cx="881229" cy="508778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118" name="17"/>
            <p:cNvSpPr txBox="1"/>
            <p:nvPr/>
          </p:nvSpPr>
          <p:spPr>
            <a:xfrm>
              <a:off x="60191" y="-3935"/>
              <a:ext cx="760847" cy="7773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Autofit/>
            </a:bodyPr>
            <a:lstStyle>
              <a:lvl1pPr algn="ctr"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lvl1pPr>
            </a:lstStyle>
            <a:p>
              <a:pPr/>
              <a:r>
                <a:t>17</a:t>
              </a:r>
            </a:p>
          </p:txBody>
        </p:sp>
      </p:grpSp>
      <p:sp>
        <p:nvSpPr>
          <p:cNvPr id="1120" name="Rectangle 8"/>
          <p:cNvSpPr txBox="1"/>
          <p:nvPr/>
        </p:nvSpPr>
        <p:spPr>
          <a:xfrm>
            <a:off x="3909417" y="3114552"/>
            <a:ext cx="630011" cy="347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4289" tIns="34289" rIns="34289" bIns="34289">
            <a:spAutoFit/>
          </a:bodyPr>
          <a:lstStyle>
            <a:lvl1pPr defTabSz="3429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pPr/>
            <a:r>
              <a:t>num2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4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122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123" name="Side note about print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pPr>
              <a:r>
                <a:t>Side note about </a:t>
              </a:r>
              <a:r>
                <a:rPr>
                  <a:latin typeface="Courier"/>
                  <a:ea typeface="Courier"/>
                  <a:cs typeface="Courier"/>
                  <a:sym typeface="Courier"/>
                </a:rPr>
                <a:t>print</a:t>
              </a:r>
            </a:p>
          </p:txBody>
        </p:sp>
      </p:grpSp>
      <p:sp>
        <p:nvSpPr>
          <p:cNvPr id="1125" name="Content Placeholder 2"/>
          <p:cNvSpPr txBox="1"/>
          <p:nvPr>
            <p:ph type="body" idx="1"/>
          </p:nvPr>
        </p:nvSpPr>
        <p:spPr>
          <a:xfrm>
            <a:off x="1485900" y="701171"/>
            <a:ext cx="6413500" cy="4178298"/>
          </a:xfrm>
          <a:prstGeom prst="rect">
            <a:avLst/>
          </a:prstGeom>
        </p:spPr>
        <p:txBody>
          <a:bodyPr/>
          <a:lstStyle/>
          <a:p>
            <a:pPr marL="244928" indent="-244928">
              <a:defRPr sz="2000"/>
            </a:pPr>
            <a:r>
              <a:t>You can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print</a:t>
            </a:r>
            <a:r>
              <a:t> numbers by themselves directly</a:t>
            </a:r>
          </a:p>
          <a:p>
            <a:pPr lvl="1" marL="671512" indent="-214312">
              <a:spcBef>
                <a:spcPts val="400"/>
              </a:spcBef>
              <a:defRPr sz="1800"/>
            </a:pPr>
            <a:r>
              <a:t>Only need to create string version of numbers when printing other text (strings) with them</a:t>
            </a:r>
          </a:p>
        </p:txBody>
      </p:sp>
      <p:grpSp>
        <p:nvGrpSpPr>
          <p:cNvPr id="1128" name="Rectangle 4"/>
          <p:cNvGrpSpPr/>
          <p:nvPr/>
        </p:nvGrpSpPr>
        <p:grpSpPr>
          <a:xfrm>
            <a:off x="2038276" y="3586271"/>
            <a:ext cx="5067448" cy="1114819"/>
            <a:chOff x="0" y="0"/>
            <a:chExt cx="5067447" cy="1114818"/>
          </a:xfrm>
        </p:grpSpPr>
        <p:sp>
          <p:nvSpPr>
            <p:cNvPr id="1126" name="Rectangle"/>
            <p:cNvSpPr/>
            <p:nvPr/>
          </p:nvSpPr>
          <p:spPr>
            <a:xfrm>
              <a:off x="0" y="-1"/>
              <a:ext cx="5067448" cy="1114820"/>
            </a:xfrm>
            <a:prstGeom prst="rect">
              <a:avLst/>
            </a:prstGeom>
            <a:noFill/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sz="12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127" name="10…"/>
            <p:cNvSpPr txBox="1"/>
            <p:nvPr/>
          </p:nvSpPr>
          <p:spPr>
            <a:xfrm>
              <a:off x="43639" y="117778"/>
              <a:ext cx="4980169" cy="8792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Autofit/>
            </a:bodyPr>
            <a:lstStyle/>
            <a:p>
              <a:pPr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10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3.5</a:t>
              </a:r>
              <a:endParaRPr>
                <a:solidFill>
                  <a:srgbClr val="FFFFFF"/>
                </a:solidFill>
              </a:endParaRPr>
            </a:p>
            <a:p>
              <a:pPr defTabSz="342900">
                <a:defRPr b="1" sz="18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t>x = 10</a:t>
              </a:r>
            </a:p>
          </p:txBody>
        </p:sp>
      </p:grpSp>
      <p:sp>
        <p:nvSpPr>
          <p:cNvPr id="1129" name="Rectangle 2"/>
          <p:cNvSpPr/>
          <p:nvPr/>
        </p:nvSpPr>
        <p:spPr>
          <a:xfrm>
            <a:off x="2165348" y="1699260"/>
            <a:ext cx="4165105" cy="17449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b="1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def </a:t>
            </a:r>
            <a:r>
              <a:rPr b="0">
                <a:solidFill>
                  <a:srgbClr val="000000"/>
                </a:solidFill>
              </a:rPr>
              <a:t>main():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x = </a:t>
            </a:r>
            <a:r>
              <a:rPr b="0">
                <a:solidFill>
                  <a:srgbClr val="0000FF"/>
                </a:solidFill>
              </a:rPr>
              <a:t>10</a:t>
            </a:r>
            <a:br>
              <a:rPr b="0">
                <a:solidFill>
                  <a:srgbClr val="0000FF"/>
                </a:solidFill>
              </a:rPr>
            </a:br>
            <a:r>
              <a:rPr b="0">
                <a:solidFill>
                  <a:srgbClr val="0000FF"/>
                </a:solidFill>
              </a:rPr>
              <a:t>    </a:t>
            </a:r>
            <a:r>
              <a:rPr b="0">
                <a:solidFill>
                  <a:srgbClr val="000000"/>
                </a:solidFill>
              </a:rPr>
              <a:t>y = </a:t>
            </a:r>
            <a:r>
              <a:rPr b="0">
                <a:solidFill>
                  <a:srgbClr val="0000FF"/>
                </a:solidFill>
              </a:rPr>
              <a:t>3.5</a:t>
            </a:r>
            <a:br>
              <a:rPr b="0">
                <a:solidFill>
                  <a:srgbClr val="0000FF"/>
                </a:solidFill>
              </a:rPr>
            </a:br>
            <a:r>
              <a:rPr b="0">
                <a:solidFill>
                  <a:srgbClr val="0000FF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(x)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(y)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    </a:t>
            </a:r>
            <a:r>
              <a:rPr b="0"/>
              <a:t>print</a:t>
            </a:r>
            <a:r>
              <a:rPr b="0"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008080"/>
                </a:solidFill>
              </a:rPr>
              <a:t>"x = " </a:t>
            </a:r>
            <a:r>
              <a:rPr b="0">
                <a:solidFill>
                  <a:srgbClr val="000000"/>
                </a:solidFill>
              </a:rPr>
              <a:t>+ </a:t>
            </a:r>
            <a:r>
              <a:rPr b="0"/>
              <a:t>str</a:t>
            </a:r>
            <a:r>
              <a:rPr b="0">
                <a:solidFill>
                  <a:srgbClr val="000000"/>
                </a:solidFill>
              </a:rPr>
              <a:t>(x))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28" grpId="2"/>
      <p:bldP build="whole" bldLvl="1" animBg="1" rev="0" advAuto="0" spid="1129" grpId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Rectangle 2"/>
          <p:cNvSpPr/>
          <p:nvPr/>
        </p:nvSpPr>
        <p:spPr>
          <a:xfrm>
            <a:off x="1028700" y="0"/>
            <a:ext cx="7258050" cy="5143500"/>
          </a:xfrm>
          <a:prstGeom prst="rect">
            <a:avLst/>
          </a:prstGeom>
          <a:solidFill>
            <a:srgbClr val="000000"/>
          </a:solidFill>
          <a:ln w="12700">
            <a:solidFill>
              <a:srgbClr val="000000"/>
            </a:solidFill>
          </a:ln>
        </p:spPr>
        <p:txBody>
          <a:bodyPr lIns="34289" tIns="34289" rIns="34289" bIns="34289" anchor="ctr"/>
          <a:lstStyle/>
          <a:p>
            <a:pPr algn="ctr" defTabSz="342900">
              <a:defRPr sz="1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132" name="TextBox 1"/>
          <p:cNvSpPr txBox="1"/>
          <p:nvPr/>
        </p:nvSpPr>
        <p:spPr>
          <a:xfrm>
            <a:off x="1062989" y="1872526"/>
            <a:ext cx="7189471" cy="1249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spAutoFit/>
          </a:bodyPr>
          <a:lstStyle/>
          <a:p>
            <a:pPr algn="ctr" defTabSz="342900">
              <a:defRPr sz="2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You just wrote your first </a:t>
            </a:r>
          </a:p>
          <a:p>
            <a:pPr algn="ctr" defTabSz="342900">
              <a:defRPr sz="2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Python program and learned</a:t>
            </a:r>
          </a:p>
          <a:p>
            <a:pPr algn="ctr" defTabSz="342900">
              <a:defRPr sz="26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about variables!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925;p91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/>
          <a:lstStyle>
            <a:lvl1pPr defTabSz="512063">
              <a:defRPr sz="2688"/>
            </a:lvl1pPr>
          </a:lstStyle>
          <a:p>
            <a:pPr/>
            <a:r>
              <a:t>How do we process the information that we’ve stored?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930;p92"/>
          <p:cNvSpPr txBox="1"/>
          <p:nvPr>
            <p:ph type="title"/>
          </p:nvPr>
        </p:nvSpPr>
        <p:spPr>
          <a:xfrm>
            <a:off x="490249" y="450150"/>
            <a:ext cx="6367802" cy="4090800"/>
          </a:xfrm>
          <a:prstGeom prst="rect">
            <a:avLst/>
          </a:prstGeom>
        </p:spPr>
        <p:txBody>
          <a:bodyPr/>
          <a:lstStyle/>
          <a:p>
            <a:pPr/>
            <a:r>
              <a:t>Expressions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935;p93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Recall: expressions</a:t>
            </a:r>
          </a:p>
        </p:txBody>
      </p:sp>
      <p:sp>
        <p:nvSpPr>
          <p:cNvPr id="1139" name="Google Shape;936;p93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In Karel, we only saw “boolean expressions” that evaluate to true/false</a:t>
            </a:r>
            <a:br/>
          </a:p>
          <a:p>
            <a:pPr indent="-355600">
              <a:buSzPts val="2000"/>
              <a:defRPr sz="2000"/>
            </a:pPr>
            <a:r>
              <a:t>In Python, expressions can evaluate to any type!</a:t>
            </a:r>
            <a:br/>
          </a:p>
          <a:p>
            <a:pPr indent="-355600">
              <a:buSzPts val="2000"/>
              <a:defRPr sz="2000"/>
            </a:pPr>
            <a:r>
              <a:t>The computer </a:t>
            </a:r>
            <a:r>
              <a:rPr b="1"/>
              <a:t>evaluates</a:t>
            </a:r>
            <a:r>
              <a:t> expressions to a single value</a:t>
            </a:r>
            <a:br/>
          </a:p>
          <a:p>
            <a:pPr indent="-355600">
              <a:buSzPts val="2000"/>
              <a:defRPr sz="2000"/>
            </a:pPr>
            <a:r>
              <a:t>We use </a:t>
            </a:r>
            <a:r>
              <a:rPr b="1"/>
              <a:t>operators </a:t>
            </a:r>
            <a:r>
              <a:t>to combine literals and/or variables into </a:t>
            </a:r>
            <a:r>
              <a:rPr b="1"/>
              <a:t>expressions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139" grpId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941;p94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Recall: expressions</a:t>
            </a:r>
          </a:p>
        </p:txBody>
      </p:sp>
      <p:sp>
        <p:nvSpPr>
          <p:cNvPr id="1142" name="Google Shape;942;p94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indent="-355600">
              <a:buSzPts val="2000"/>
              <a:defRPr sz="2000"/>
            </a:pPr>
            <a:r>
              <a:t>In Karel, we only saw “boolean expressions” that evaluate to true/false</a:t>
            </a:r>
            <a:br/>
          </a:p>
          <a:p>
            <a:pPr indent="-355600">
              <a:buSzPts val="2000"/>
              <a:defRPr sz="2000"/>
            </a:pPr>
            <a:r>
              <a:t>In Python, expressions can evaluate to any type!</a:t>
            </a:r>
            <a:br/>
          </a:p>
          <a:p>
            <a:pPr indent="-355600">
              <a:buSzPts val="2000"/>
              <a:defRPr sz="2000"/>
            </a:pPr>
            <a:r>
              <a:t>The computer </a:t>
            </a:r>
            <a:r>
              <a:rPr b="1"/>
              <a:t>evaluates</a:t>
            </a:r>
            <a:r>
              <a:t> expressions to a single value.</a:t>
            </a:r>
            <a:br/>
          </a:p>
          <a:p>
            <a:pPr indent="-355600">
              <a:buSzPts val="2000"/>
              <a:defRPr sz="2000"/>
            </a:pPr>
            <a:r>
              <a:t>We use </a:t>
            </a:r>
            <a:r>
              <a:rPr b="1"/>
              <a:t>operators </a:t>
            </a:r>
            <a:r>
              <a:t>to combine literals and/or variables into </a:t>
            </a:r>
            <a:r>
              <a:rPr b="1"/>
              <a:t>expressions</a:t>
            </a:r>
            <a:r>
              <a:t> </a:t>
            </a:r>
          </a:p>
        </p:txBody>
      </p:sp>
      <p:pic>
        <p:nvPicPr>
          <p:cNvPr id="1143" name="Google Shape;943;p94" descr="Google Shape;943;p94"/>
          <p:cNvPicPr>
            <a:picLocks noChangeAspect="1"/>
          </p:cNvPicPr>
          <p:nvPr/>
        </p:nvPicPr>
        <p:blipFill>
          <a:blip r:embed="rId2">
            <a:extLst/>
          </a:blip>
          <a:srcRect l="0" t="0" r="0" b="15718"/>
          <a:stretch>
            <a:fillRect/>
          </a:stretch>
        </p:blipFill>
        <p:spPr>
          <a:xfrm flipH="1" rot="5400000">
            <a:off x="3739674" y="3870975"/>
            <a:ext cx="876401" cy="880601"/>
          </a:xfrm>
          <a:prstGeom prst="rect">
            <a:avLst/>
          </a:prstGeom>
          <a:ln w="12700">
            <a:miter lim="400000"/>
          </a:ln>
        </p:spPr>
      </p:pic>
      <p:sp>
        <p:nvSpPr>
          <p:cNvPr id="1144" name="Google Shape;944;p94"/>
          <p:cNvSpPr txBox="1"/>
          <p:nvPr/>
        </p:nvSpPr>
        <p:spPr>
          <a:xfrm>
            <a:off x="4648200" y="3854324"/>
            <a:ext cx="9144000" cy="13683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t>Literals are Python objects</a:t>
            </a:r>
            <a:br/>
            <a:r>
              <a:t>written directly in code, e.g. the 5 in </a:t>
            </a:r>
          </a:p>
          <a:p>
            <a:pPr>
              <a:defRPr sz="3000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defRPr>
            </a:pPr>
            <a:r>
              <a:rPr b="1" sz="2000">
                <a:solidFill>
                  <a:schemeClr val="accent2">
                    <a:lumOff val="21764"/>
                  </a:schemeClr>
                </a:solidFill>
                <a:latin typeface="Courier New"/>
                <a:ea typeface="Courier New"/>
                <a:cs typeface="Courier New"/>
                <a:sym typeface="Courier New"/>
              </a:rPr>
              <a:t>num_flowers = </a:t>
            </a:r>
            <a:r>
              <a:rPr b="1" sz="2000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b="1" sz="2000">
              <a:solidFill>
                <a:schemeClr val="accent1"/>
              </a:solidFill>
              <a:latin typeface="+mj-lt"/>
              <a:ea typeface="+mj-ea"/>
              <a:cs typeface="+mj-cs"/>
              <a:sym typeface="Arial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Math expression: performs calculation and gives a value…"/>
          <p:cNvSpPr txBox="1"/>
          <p:nvPr>
            <p:ph type="body" idx="4294967295"/>
          </p:nvPr>
        </p:nvSpPr>
        <p:spPr>
          <a:xfrm>
            <a:off x="1043616" y="971550"/>
            <a:ext cx="7056768" cy="3394472"/>
          </a:xfrm>
          <a:prstGeom prst="rect">
            <a:avLst/>
          </a:prstGeom>
        </p:spPr>
        <p:txBody>
          <a:bodyPr lIns="34289" tIns="34289" rIns="34289" bIns="34289"/>
          <a:lstStyle/>
          <a:p>
            <a:pPr marL="244928" indent="-244928" defTabSz="685800">
              <a:lnSpc>
                <a:spcPct val="100000"/>
              </a:lnSpc>
              <a:spcBef>
                <a:spcPts val="500"/>
              </a:spcBef>
              <a:buClrTx/>
              <a:buSzPct val="100000"/>
              <a:buFont typeface="Arial"/>
              <a:buChar char="•"/>
              <a:defRPr b="1" sz="20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Math expression: performs calculation and gives a value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u="sng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Math operator</a:t>
            </a:r>
            <a:r>
              <a:rPr u="none"/>
              <a:t>: built-in tool for performing calculation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u="sng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Operands</a:t>
            </a:r>
            <a:r>
              <a:rPr u="none"/>
              <a:t>: values surrounding operator</a:t>
            </a:r>
          </a:p>
          <a:p>
            <a:pPr lvl="2" marL="1074419" indent="-160019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 sz="14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Variables can be used as operands</a:t>
            </a:r>
          </a:p>
          <a:p>
            <a:pPr lvl="1" marL="671512" indent="-214312" defTabSz="685800">
              <a:lnSpc>
                <a:spcPct val="100000"/>
              </a:lnSpc>
              <a:buClrTx/>
              <a:buSzPct val="100000"/>
              <a:buFont typeface="Arial"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Resulting value typically assigned to variable</a:t>
            </a:r>
          </a:p>
        </p:txBody>
      </p:sp>
      <p:grpSp>
        <p:nvGrpSpPr>
          <p:cNvPr id="1149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147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148" name="Performing Calculation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Performing Calculations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4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146" grpId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949;p95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</p:spPr>
        <p:txBody>
          <a:bodyPr/>
          <a:lstStyle>
            <a:lvl1pPr defTabSz="822959">
              <a:defRPr sz="2520"/>
            </a:lvl1pPr>
          </a:lstStyle>
          <a:p>
            <a:pPr/>
            <a:r>
              <a:t>Arithmetic operators</a:t>
            </a:r>
          </a:p>
        </p:txBody>
      </p:sp>
      <p:sp>
        <p:nvSpPr>
          <p:cNvPr id="1152" name="Google Shape;950;p95"/>
          <p:cNvSpPr txBox="1"/>
          <p:nvPr>
            <p:ph type="body" idx="1"/>
          </p:nvPr>
        </p:nvSpPr>
        <p:spPr>
          <a:xfrm>
            <a:off x="311699" y="953342"/>
            <a:ext cx="8520602" cy="3615533"/>
          </a:xfrm>
          <a:prstGeom prst="rect">
            <a:avLst/>
          </a:prstGeom>
        </p:spPr>
        <p:txBody>
          <a:bodyPr/>
          <a:lstStyle/>
          <a:p>
            <a:pPr marL="0" indent="0" defTabSz="859536">
              <a:buSzTx/>
              <a:buNone/>
              <a:defRPr sz="1879"/>
            </a:pPr>
            <a:r>
              <a:t>*	Multiplication</a:t>
            </a:r>
          </a:p>
          <a:p>
            <a:pPr marL="0" indent="0" defTabSz="859536">
              <a:spcBef>
                <a:spcPts val="1500"/>
              </a:spcBef>
              <a:buSzTx/>
              <a:buNone/>
              <a:defRPr sz="1879"/>
            </a:pPr>
            <a:r>
              <a:t>/	Division</a:t>
            </a:r>
          </a:p>
          <a:p>
            <a:pPr marL="0" indent="0" defTabSz="859536">
              <a:spcBef>
                <a:spcPts val="1500"/>
              </a:spcBef>
              <a:buSzTx/>
              <a:buNone/>
              <a:defRPr sz="1879"/>
            </a:pPr>
            <a:r>
              <a:t>//	Integer division</a:t>
            </a:r>
          </a:p>
          <a:p>
            <a:pPr marL="0" indent="0" defTabSz="859536">
              <a:spcBef>
                <a:spcPts val="1500"/>
              </a:spcBef>
              <a:buSzTx/>
              <a:buNone/>
              <a:defRPr sz="1879"/>
            </a:pPr>
            <a:r>
              <a:t>%	Modulus (remainder)</a:t>
            </a:r>
          </a:p>
          <a:p>
            <a:pPr marL="0" indent="0" defTabSz="859536">
              <a:spcBef>
                <a:spcPts val="1500"/>
              </a:spcBef>
              <a:buSzTx/>
              <a:buNone/>
              <a:defRPr sz="1879"/>
            </a:pPr>
            <a:r>
              <a:t>+	Addition</a:t>
            </a:r>
          </a:p>
          <a:p>
            <a:pPr marL="0" indent="0" defTabSz="859536">
              <a:spcBef>
                <a:spcPts val="1500"/>
              </a:spcBef>
              <a:buSzTx/>
              <a:buNone/>
              <a:defRPr sz="1879"/>
            </a:pPr>
            <a:r>
              <a:t>-	Subtraction</a:t>
            </a:r>
          </a:p>
          <a:p>
            <a:pPr marL="0" indent="0" defTabSz="859536">
              <a:spcBef>
                <a:spcPts val="1500"/>
              </a:spcBef>
              <a:buSzTx/>
              <a:buNone/>
              <a:defRPr sz="1879"/>
            </a:pPr>
            <a:r>
              <a:t>**	Exponentiation</a:t>
            </a:r>
          </a:p>
        </p:txBody>
      </p:sp>
      <p:sp>
        <p:nvSpPr>
          <p:cNvPr id="1153" name="Two types of division:…"/>
          <p:cNvSpPr txBox="1"/>
          <p:nvPr/>
        </p:nvSpPr>
        <p:spPr>
          <a:xfrm>
            <a:off x="3628000" y="1168884"/>
            <a:ext cx="5228794" cy="1357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44928" indent="-244928" defTabSz="685800">
              <a:spcBef>
                <a:spcPts val="500"/>
              </a:spcBef>
              <a:buSzPct val="100000"/>
              <a:buFont typeface="Arial"/>
              <a:buChar char="•"/>
              <a:defRPr b="1" sz="2000">
                <a:solidFill>
                  <a:srgbClr val="000000"/>
                </a:solidFill>
              </a:defRPr>
            </a:pPr>
            <a:r>
              <a:t>Two types of division:</a:t>
            </a:r>
          </a:p>
          <a:p>
            <a:pPr lvl="1" marL="671512" indent="-214312" defTabSz="685800">
              <a:buSzPct val="100000"/>
              <a:buFont typeface="Arial"/>
              <a:buChar char="•"/>
              <a:defRPr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</a:t>
            </a:r>
            <a:r>
              <a:rPr>
                <a:latin typeface="+mj-lt"/>
                <a:ea typeface="+mj-ea"/>
                <a:cs typeface="+mj-cs"/>
                <a:sym typeface="Arial"/>
              </a:rPr>
              <a:t> operator performs floating point division</a:t>
            </a:r>
            <a:endParaRPr>
              <a:latin typeface="+mj-lt"/>
              <a:ea typeface="+mj-ea"/>
              <a:cs typeface="+mj-cs"/>
              <a:sym typeface="Arial"/>
            </a:endParaRPr>
          </a:p>
          <a:p>
            <a:pPr lvl="1" marL="671512" indent="-214312" defTabSz="685800">
              <a:buSzPct val="100000"/>
              <a:buFont typeface="Arial"/>
              <a:buChar char="•"/>
              <a:defRPr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//</a:t>
            </a:r>
            <a:r>
              <a:rPr>
                <a:latin typeface="+mj-lt"/>
                <a:ea typeface="+mj-ea"/>
                <a:cs typeface="+mj-cs"/>
                <a:sym typeface="Arial"/>
              </a:rPr>
              <a:t> operator performs integer division</a:t>
            </a:r>
            <a:endParaRPr>
              <a:latin typeface="+mj-lt"/>
              <a:ea typeface="+mj-ea"/>
              <a:cs typeface="+mj-cs"/>
              <a:sym typeface="Arial"/>
            </a:endParaRPr>
          </a:p>
          <a:p>
            <a:pPr lvl="2" marL="1074419" indent="-160019" defTabSz="685800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pPr>
            <a:r>
              <a:t>Positive results truncated, negative rounded away from zero</a:t>
            </a:r>
          </a:p>
        </p:txBody>
      </p:sp>
      <p:grpSp>
        <p:nvGrpSpPr>
          <p:cNvPr id="1156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154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</a:p>
          </p:txBody>
        </p:sp>
        <p:sp>
          <p:nvSpPr>
            <p:cNvPr id="1155" name="Performing Calculation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Performing Calculations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5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1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1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1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1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152" grpId="1"/>
      <p:bldP build="whole" bldLvl="1" animBg="1" rev="0" advAuto="0" spid="1153" grpId="2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0" name="Rectangle 2"/>
          <p:cNvGrpSpPr/>
          <p:nvPr/>
        </p:nvGrpSpPr>
        <p:grpSpPr>
          <a:xfrm>
            <a:off x="1143000" y="-18114"/>
            <a:ext cx="6858000" cy="559791"/>
            <a:chOff x="0" y="0"/>
            <a:chExt cx="6858000" cy="559790"/>
          </a:xfrm>
        </p:grpSpPr>
        <p:sp>
          <p:nvSpPr>
            <p:cNvPr id="1158" name="Rectangle"/>
            <p:cNvSpPr/>
            <p:nvPr/>
          </p:nvSpPr>
          <p:spPr>
            <a:xfrm>
              <a:off x="0" y="0"/>
              <a:ext cx="6858000" cy="559791"/>
            </a:xfrm>
            <a:prstGeom prst="rect">
              <a:avLst/>
            </a:prstGeom>
            <a:solidFill>
              <a:srgbClr val="C3D69B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ctr">
              <a:noAutofit/>
            </a:bodyPr>
            <a:lstStyle/>
            <a:p>
              <a: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pPr>
            </a:p>
          </p:txBody>
        </p:sp>
        <p:sp>
          <p:nvSpPr>
            <p:cNvPr id="1159" name="Arithmetic Operators"/>
            <p:cNvSpPr txBox="1"/>
            <p:nvPr/>
          </p:nvSpPr>
          <p:spPr>
            <a:xfrm>
              <a:off x="34289" y="0"/>
              <a:ext cx="6789421" cy="5597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4289" tIns="34289" rIns="34289" bIns="34289" numCol="1" anchor="ctr">
              <a:normAutofit fontScale="100000" lnSpcReduction="0"/>
            </a:bodyPr>
            <a:lstStyle>
              <a:lvl1pPr algn="ctr" defTabSz="342900">
                <a:defRPr b="1" sz="300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defRPr>
              </a:lvl1pPr>
            </a:lstStyle>
            <a:p>
              <a:pPr/>
              <a:r>
                <a:t>Arithmetic Operators</a:t>
              </a:r>
            </a:p>
          </p:txBody>
        </p:sp>
      </p:grpSp>
      <p:sp>
        <p:nvSpPr>
          <p:cNvPr id="1161" name="Rectangle 1"/>
          <p:cNvSpPr/>
          <p:nvPr/>
        </p:nvSpPr>
        <p:spPr>
          <a:xfrm>
            <a:off x="1344010" y="612506"/>
            <a:ext cx="6491453" cy="652781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 anchor="ctr">
            <a:spAutoFit/>
          </a:bodyPr>
          <a:lstStyle/>
          <a:p>
            <a:pPr defTabSz="685800">
              <a:defRPr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num1 = 5</a:t>
            </a:r>
            <a:br/>
            <a:r>
              <a:t>    num2 = 2</a:t>
            </a:r>
          </a:p>
        </p:txBody>
      </p:sp>
      <p:sp>
        <p:nvSpPr>
          <p:cNvPr id="1162" name="Content Placeholder 2"/>
          <p:cNvSpPr txBox="1"/>
          <p:nvPr/>
        </p:nvSpPr>
        <p:spPr>
          <a:xfrm>
            <a:off x="1520189" y="1241524"/>
            <a:ext cx="6446521" cy="3405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/>
          <a:p>
            <a:pPr marL="188595" indent="-188595" defTabSz="264032">
              <a:spcBef>
                <a:spcPts val="300"/>
              </a:spcBef>
              <a:buSzPct val="100000"/>
              <a:buFont typeface="Arial"/>
              <a:buChar char="•"/>
              <a:defRPr sz="154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Operations on numerical types (</a:t>
            </a:r>
            <a:r>
              <a:rPr b="1" sz="1386">
                <a:latin typeface="Courier"/>
                <a:ea typeface="Courier"/>
                <a:cs typeface="Courier"/>
                <a:sym typeface="Courier"/>
              </a:rPr>
              <a:t>int</a:t>
            </a:r>
            <a:r>
              <a:t> and </a:t>
            </a:r>
            <a:r>
              <a:rPr b="1" sz="1386">
                <a:latin typeface="Courier"/>
                <a:ea typeface="Courier"/>
                <a:cs typeface="Courier"/>
                <a:sym typeface="Courier"/>
              </a:rPr>
              <a:t>float</a:t>
            </a:r>
            <a:r>
              <a:t>)</a:t>
            </a:r>
            <a:endParaRPr sz="1848"/>
          </a:p>
          <a:p>
            <a:pPr marL="188595" indent="-188595" defTabSz="264032">
              <a:spcBef>
                <a:spcPts val="300"/>
              </a:spcBef>
              <a:buSzPct val="100000"/>
              <a:buFont typeface="Arial"/>
              <a:buChar char="•"/>
              <a:defRPr sz="154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Operators</a:t>
            </a:r>
            <a:endParaRPr sz="1848"/>
          </a:p>
          <a:p>
            <a:pPr lvl="1" indent="352043" defTabSz="264032">
              <a:spcBef>
                <a:spcPts val="200"/>
              </a:spcBef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+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	   "addition"			Ex.:	  num3 =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num1 + num2</a:t>
            </a:r>
          </a:p>
          <a:p>
            <a:pPr lvl="1" indent="352043" defTabSz="264032">
              <a:spcBef>
                <a:spcPts val="200"/>
              </a:spcBef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-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	   "subtraction"		Ex.:  num3 =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num1 - num2</a:t>
            </a:r>
            <a:endParaRPr sz="1540"/>
          </a:p>
          <a:p>
            <a:pPr lvl="1" indent="352043" defTabSz="264032">
              <a:spcBef>
                <a:spcPts val="200"/>
              </a:spcBef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*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	   "multiplication"		Ex.:	  num3 =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num1 * num2</a:t>
            </a:r>
            <a:endParaRPr sz="1540"/>
          </a:p>
          <a:p>
            <a:pPr lvl="1" indent="352043" defTabSz="264032">
              <a:spcBef>
                <a:spcPts val="200"/>
              </a:spcBef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/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	   "division"			Ex.:  num3 =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num1 / num2</a:t>
            </a:r>
            <a:endParaRPr sz="1540"/>
          </a:p>
          <a:p>
            <a:pPr lvl="1" indent="352043" defTabSz="264032">
              <a:spcBef>
                <a:spcPts val="200"/>
              </a:spcBef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//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	   "integer division"	Ex.:  num3 =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num1 // num2</a:t>
            </a:r>
            <a:endParaRPr sz="1540"/>
          </a:p>
          <a:p>
            <a:pPr lvl="1" indent="352043" defTabSz="264032">
              <a:spcBef>
                <a:spcPts val="200"/>
              </a:spcBef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%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	   "remainder"			Ex.:  num3 =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num1 % num2</a:t>
            </a:r>
            <a:endParaRPr sz="1540"/>
          </a:p>
          <a:p>
            <a:pPr lvl="1" indent="352043" defTabSz="264032">
              <a:spcBef>
                <a:spcPts val="200"/>
              </a:spcBef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**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	   "exponentiation"	Ex.:	  num3 =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num1 ** num2</a:t>
            </a:r>
            <a:endParaRPr sz="1540"/>
          </a:p>
          <a:p>
            <a:pPr lvl="1" indent="352043" defTabSz="264032">
              <a:spcBef>
                <a:spcPts val="200"/>
              </a:spcBef>
              <a:defRPr b="1" sz="1386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-</a:t>
            </a:r>
            <a:r>
              <a:rPr b="0">
                <a:latin typeface="Calibri"/>
                <a:ea typeface="Calibri"/>
                <a:cs typeface="Calibri"/>
                <a:sym typeface="Calibri"/>
              </a:rPr>
              <a:t>	   "negation" (unary)	Ex.:  num3 =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-num1</a:t>
            </a:r>
            <a:endParaRPr sz="1540"/>
          </a:p>
          <a:p>
            <a:pPr lvl="1" indent="352043" defTabSz="264032">
              <a:spcBef>
                <a:spcPts val="300"/>
              </a:spcBef>
              <a:defRPr sz="1386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</a:p>
        </p:txBody>
      </p:sp>
      <p:sp>
        <p:nvSpPr>
          <p:cNvPr id="1163" name="Content Placeholder 2"/>
          <p:cNvSpPr txBox="1"/>
          <p:nvPr/>
        </p:nvSpPr>
        <p:spPr>
          <a:xfrm>
            <a:off x="7042063" y="1063725"/>
            <a:ext cx="759109" cy="3405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89" tIns="34289" rIns="34289" bIns="34289">
            <a:normAutofit fontScale="100000" lnSpcReduction="0"/>
          </a:bodyPr>
          <a:lstStyle/>
          <a:p>
            <a:pPr marL="244928" indent="-244928" algn="ctr" defTabSz="342900">
              <a:spcBef>
                <a:spcPts val="500"/>
              </a:spcBef>
              <a:buSzPct val="100000"/>
              <a:buFont typeface="Arial"/>
              <a:buChar char="•"/>
              <a:defRPr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  <a:p>
            <a:pPr algn="ctr" defTabSz="342900">
              <a:spcBef>
                <a:spcPts val="500"/>
              </a:spcBef>
              <a:defRPr sz="1600" u="sng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num3</a:t>
            </a:r>
          </a:p>
          <a:p>
            <a:pPr algn="ctr" defTabSz="342900">
              <a:spcBef>
                <a:spcPts val="300"/>
              </a:spcBef>
              <a:defRPr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7</a:t>
            </a:r>
          </a:p>
          <a:p>
            <a:pPr algn="ctr" defTabSz="342900">
              <a:spcBef>
                <a:spcPts val="300"/>
              </a:spcBef>
              <a:defRPr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3</a:t>
            </a:r>
          </a:p>
          <a:p>
            <a:pPr algn="ctr" defTabSz="342900">
              <a:spcBef>
                <a:spcPts val="300"/>
              </a:spcBef>
              <a:defRPr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10</a:t>
            </a:r>
          </a:p>
          <a:p>
            <a:pPr algn="ctr" defTabSz="342900">
              <a:spcBef>
                <a:spcPts val="300"/>
              </a:spcBef>
              <a:defRPr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2.5</a:t>
            </a:r>
          </a:p>
          <a:p>
            <a:pPr algn="ctr" defTabSz="342900">
              <a:spcBef>
                <a:spcPts val="300"/>
              </a:spcBef>
              <a:defRPr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</a:t>
            </a:r>
          </a:p>
          <a:p>
            <a:pPr algn="ctr" defTabSz="342900">
              <a:spcBef>
                <a:spcPts val="300"/>
              </a:spcBef>
              <a:defRPr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1</a:t>
            </a:r>
          </a:p>
          <a:p>
            <a:pPr algn="ctr" defTabSz="342900">
              <a:spcBef>
                <a:spcPts val="300"/>
              </a:spcBef>
              <a:defRPr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25</a:t>
            </a:r>
          </a:p>
          <a:p>
            <a:pPr algn="ctr" defTabSz="342900">
              <a:spcBef>
                <a:spcPts val="300"/>
              </a:spcBef>
              <a:defRPr sz="1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-5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6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1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1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1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1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11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1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11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116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11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116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0" fill="hold"/>
                                        <p:tgtEl>
                                          <p:spTgt spid="11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116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8" fill="hold"/>
                                        <p:tgtEl>
                                          <p:spTgt spid="116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162" grpId="1"/>
      <p:bldP build="p" bldLvl="5" animBg="1" rev="0" advAuto="0" spid="1163" grpId="2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595959"/>
      </a:dk1>
      <a:lt1>
        <a:srgbClr val="5A1E50"/>
      </a:lt1>
      <a:dk2>
        <a:srgbClr val="A7A7A7"/>
      </a:dk2>
      <a:lt2>
        <a:srgbClr val="535353"/>
      </a:lt2>
      <a:accent1>
        <a:srgbClr val="F2AD41"/>
      </a:accent1>
      <a:accent2>
        <a:srgbClr val="212121"/>
      </a:accent2>
      <a:accent3>
        <a:srgbClr val="5A1E50"/>
      </a:accent3>
      <a:accent4>
        <a:srgbClr val="938A80"/>
      </a:accent4>
      <a:accent5>
        <a:srgbClr val="707070"/>
      </a:accent5>
      <a:accent6>
        <a:srgbClr val="32112D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chemeClr val="accent2">
                <a:lumOff val="21764"/>
              </a:schemeClr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chemeClr val="accent2">
                <a:lumOff val="21764"/>
              </a:schemeClr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2AD41"/>
      </a:accent1>
      <a:accent2>
        <a:srgbClr val="212121"/>
      </a:accent2>
      <a:accent3>
        <a:srgbClr val="5A1E50"/>
      </a:accent3>
      <a:accent4>
        <a:srgbClr val="938A80"/>
      </a:accent4>
      <a:accent5>
        <a:srgbClr val="707070"/>
      </a:accent5>
      <a:accent6>
        <a:srgbClr val="32112D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chemeClr val="accent2">
                <a:lumOff val="21764"/>
              </a:schemeClr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chemeClr val="accent2">
                <a:lumOff val="21764"/>
              </a:schemeClr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